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57" r:id="rId3"/>
    <p:sldId id="264" r:id="rId4"/>
    <p:sldId id="258" r:id="rId5"/>
    <p:sldId id="259" r:id="rId6"/>
    <p:sldId id="260" r:id="rId7"/>
    <p:sldId id="261" r:id="rId8"/>
    <p:sldId id="262"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FFFF00"/>
  </p:clrMru>
</p:presentationPr>
</file>

<file path=ppt/tableStyles.xml><?xml version="1.0" encoding="utf-8"?>
<a:tblStyleLst xmlns:a="http://schemas.openxmlformats.org/drawingml/2006/main" def="{5C22544A-7EE6-4342-B048-85BDC9FD1C3A}">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600"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AB49E5F7-35DB-49A5-89AF-C7112084AA8B}" type="datetimeFigureOut">
              <a:rPr lang="en-US" smtClean="0"/>
              <a:t>12/5/2009</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66D13AC6-618C-4F2E-A2D4-DBC2EB7C2FF4}" type="slidenum">
              <a:rPr lang="en-US" smtClean="0"/>
              <a:t>‹#›</a:t>
            </a:fld>
            <a:endParaRPr lang="en-US"/>
          </a:p>
        </p:txBody>
      </p:sp>
    </p:spTree>
  </p:cSld>
  <p:clrMapOvr>
    <a:masterClrMapping/>
  </p:clrMapOvr>
  <p:transition spd="slow">
    <p:pull dir="rd"/>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B49E5F7-35DB-49A5-89AF-C7112084AA8B}" type="datetimeFigureOut">
              <a:rPr lang="en-US" smtClean="0"/>
              <a:t>12/5/2009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D13AC6-618C-4F2E-A2D4-DBC2EB7C2FF4}" type="slidenum">
              <a:rPr lang="en-US" smtClean="0"/>
              <a:t>‹#›</a:t>
            </a:fld>
            <a:endParaRPr lang="en-US"/>
          </a:p>
        </p:txBody>
      </p:sp>
    </p:spTree>
  </p:cSld>
  <p:clrMapOvr>
    <a:masterClrMapping/>
  </p:clrMapOvr>
  <p:transition spd="slow">
    <p:pull dir="rd"/>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B49E5F7-35DB-49A5-89AF-C7112084AA8B}" type="datetimeFigureOut">
              <a:rPr lang="en-US" smtClean="0"/>
              <a:t>12/5/2009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D13AC6-618C-4F2E-A2D4-DBC2EB7C2FF4}" type="slidenum">
              <a:rPr lang="en-US" smtClean="0"/>
              <a:t>‹#›</a:t>
            </a:fld>
            <a:endParaRPr lang="en-US"/>
          </a:p>
        </p:txBody>
      </p:sp>
    </p:spTree>
  </p:cSld>
  <p:clrMapOvr>
    <a:masterClrMapping/>
  </p:clrMapOvr>
  <p:transition spd="slow">
    <p:pull dir="rd"/>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B49E5F7-35DB-49A5-89AF-C7112084AA8B}" type="datetimeFigureOut">
              <a:rPr lang="en-US" smtClean="0"/>
              <a:t>12/5/2009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D13AC6-618C-4F2E-A2D4-DBC2EB7C2FF4}" type="slidenum">
              <a:rPr lang="en-US" smtClean="0"/>
              <a:t>‹#›</a:t>
            </a:fld>
            <a:endParaRPr lang="en-US"/>
          </a:p>
        </p:txBody>
      </p:sp>
    </p:spTree>
  </p:cSld>
  <p:clrMapOvr>
    <a:masterClrMapping/>
  </p:clrMapOvr>
  <p:transition spd="slow">
    <p:pull dir="rd"/>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B49E5F7-35DB-49A5-89AF-C7112084AA8B}" type="datetimeFigureOut">
              <a:rPr lang="en-US" smtClean="0"/>
              <a:t>12/5/2009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D13AC6-618C-4F2E-A2D4-DBC2EB7C2FF4}" type="slidenum">
              <a:rPr lang="en-US" smtClean="0"/>
              <a:t>‹#›</a:t>
            </a:fld>
            <a:endParaRPr lang="en-US"/>
          </a:p>
        </p:txBody>
      </p:sp>
    </p:spTree>
  </p:cSld>
  <p:clrMapOvr>
    <a:masterClrMapping/>
  </p:clrMapOvr>
  <p:transition spd="slow">
    <p:pull dir="rd"/>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B49E5F7-35DB-49A5-89AF-C7112084AA8B}" type="datetimeFigureOut">
              <a:rPr lang="en-US" smtClean="0"/>
              <a:t>12/5/2009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D13AC6-618C-4F2E-A2D4-DBC2EB7C2FF4}" type="slidenum">
              <a:rPr lang="en-US" smtClean="0"/>
              <a:t>‹#›</a:t>
            </a:fld>
            <a:endParaRPr lang="en-US"/>
          </a:p>
        </p:txBody>
      </p:sp>
    </p:spTree>
  </p:cSld>
  <p:clrMapOvr>
    <a:masterClrMapping/>
  </p:clrMapOvr>
  <p:transition spd="slow">
    <p:pull dir="rd"/>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B49E5F7-35DB-49A5-89AF-C7112084AA8B}" type="datetimeFigureOut">
              <a:rPr lang="en-US" smtClean="0"/>
              <a:t>12/5/2009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D13AC6-618C-4F2E-A2D4-DBC2EB7C2FF4}" type="slidenum">
              <a:rPr lang="en-US" smtClean="0"/>
              <a:t>‹#›</a:t>
            </a:fld>
            <a:endParaRPr lang="en-US"/>
          </a:p>
        </p:txBody>
      </p:sp>
    </p:spTree>
  </p:cSld>
  <p:clrMapOvr>
    <a:masterClrMapping/>
  </p:clrMapOvr>
  <p:transition spd="slow">
    <p:pull dir="rd"/>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B49E5F7-35DB-49A5-89AF-C7112084AA8B}" type="datetimeFigureOut">
              <a:rPr lang="en-US" smtClean="0"/>
              <a:t>12/5/2009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D13AC6-618C-4F2E-A2D4-DBC2EB7C2FF4}" type="slidenum">
              <a:rPr lang="en-US" smtClean="0"/>
              <a:t>‹#›</a:t>
            </a:fld>
            <a:endParaRPr lang="en-US"/>
          </a:p>
        </p:txBody>
      </p:sp>
    </p:spTree>
  </p:cSld>
  <p:clrMapOvr>
    <a:masterClrMapping/>
  </p:clrMapOvr>
  <p:transition spd="slow">
    <p:pull dir="rd"/>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49E5F7-35DB-49A5-89AF-C7112084AA8B}" type="datetimeFigureOut">
              <a:rPr lang="en-US" smtClean="0"/>
              <a:t>12/5/2009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D13AC6-618C-4F2E-A2D4-DBC2EB7C2FF4}" type="slidenum">
              <a:rPr lang="en-US" smtClean="0"/>
              <a:t>‹#›</a:t>
            </a:fld>
            <a:endParaRPr lang="en-US"/>
          </a:p>
        </p:txBody>
      </p:sp>
    </p:spTree>
  </p:cSld>
  <p:clrMapOvr>
    <a:masterClrMapping/>
  </p:clrMapOvr>
  <p:transition spd="slow">
    <p:pull dir="rd"/>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B49E5F7-35DB-49A5-89AF-C7112084AA8B}" type="datetimeFigureOut">
              <a:rPr lang="en-US" smtClean="0"/>
              <a:t>12/5/2009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D13AC6-618C-4F2E-A2D4-DBC2EB7C2FF4}" type="slidenum">
              <a:rPr lang="en-US" smtClean="0"/>
              <a:t>‹#›</a:t>
            </a:fld>
            <a:endParaRPr lang="en-US"/>
          </a:p>
        </p:txBody>
      </p:sp>
    </p:spTree>
  </p:cSld>
  <p:clrMapOvr>
    <a:masterClrMapping/>
  </p:clrMapOvr>
  <p:transition spd="slow">
    <p:pull dir="rd"/>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B49E5F7-35DB-49A5-89AF-C7112084AA8B}" type="datetimeFigureOut">
              <a:rPr lang="en-US" smtClean="0"/>
              <a:t>12/5/2009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66D13AC6-618C-4F2E-A2D4-DBC2EB7C2FF4}"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spd="slow">
    <p:pull dir="rd"/>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B49E5F7-35DB-49A5-89AF-C7112084AA8B}" type="datetimeFigureOut">
              <a:rPr lang="en-US" smtClean="0"/>
              <a:t>12/5/2009</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6D13AC6-618C-4F2E-A2D4-DBC2EB7C2FF4}"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dk1" tx1="lt1" bg2="dk2" tx2="lt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ransition spd="slow">
    <p:pull dir="rd"/>
  </p:transition>
  <p:timing>
    <p:tnLst>
      <p:par>
        <p:cTn id="1" dur="indefinite" restart="never" nodeType="tmRoot"/>
      </p:par>
    </p:tnLst>
  </p:timing>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hyperlink" Target="http://facultydevelopmentbgsu.blogspot.com/2005/11/rubrics-to-evaluate-classroom-blogging.html"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jbstechclass.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dirty="0" smtClean="0">
                <a:ln w="19050">
                  <a:solidFill>
                    <a:schemeClr val="tx2">
                      <a:tint val="1000"/>
                    </a:schemeClr>
                  </a:solidFill>
                  <a:prstDash val="solid"/>
                </a:ln>
                <a:solidFill>
                  <a:schemeClr val="accent2"/>
                </a:solidFill>
                <a:effectLst>
                  <a:outerShdw blurRad="50000" dist="50800" dir="7500000" algn="tl">
                    <a:srgbClr val="000000">
                      <a:shade val="5000"/>
                      <a:alpha val="35000"/>
                    </a:srgbClr>
                  </a:outerShdw>
                </a:effectLst>
              </a:rPr>
              <a:t>Blogging Tutorial #4</a:t>
            </a:r>
            <a:br>
              <a:rPr lang="en-US" dirty="0" smtClean="0">
                <a:ln w="19050">
                  <a:solidFill>
                    <a:schemeClr val="tx2">
                      <a:tint val="1000"/>
                    </a:schemeClr>
                  </a:solidFill>
                  <a:prstDash val="solid"/>
                </a:ln>
                <a:solidFill>
                  <a:schemeClr val="accent2"/>
                </a:solidFill>
                <a:effectLst>
                  <a:outerShdw blurRad="50000" dist="50800" dir="7500000" algn="tl">
                    <a:srgbClr val="000000">
                      <a:shade val="5000"/>
                      <a:alpha val="35000"/>
                    </a:srgbClr>
                  </a:outerShdw>
                </a:effectLst>
              </a:rPr>
            </a:br>
            <a:r>
              <a:rPr lang="en-US" dirty="0" smtClean="0">
                <a:ln w="19050">
                  <a:solidFill>
                    <a:schemeClr val="tx2">
                      <a:tint val="1000"/>
                    </a:schemeClr>
                  </a:solidFill>
                  <a:prstDash val="solid"/>
                </a:ln>
                <a:solidFill>
                  <a:schemeClr val="accent2"/>
                </a:solidFill>
                <a:effectLst>
                  <a:outerShdw blurRad="50000" dist="50800" dir="7500000" algn="tl">
                    <a:srgbClr val="000000">
                      <a:shade val="5000"/>
                      <a:alpha val="35000"/>
                    </a:srgbClr>
                  </a:outerShdw>
                </a:effectLst>
              </a:rPr>
              <a:t>Assessing Students</a:t>
            </a:r>
            <a:endParaRPr lang="en-US" dirty="0">
              <a:ln w="19050">
                <a:solidFill>
                  <a:schemeClr val="tx2">
                    <a:tint val="1000"/>
                  </a:schemeClr>
                </a:solidFill>
                <a:prstDash val="solid"/>
              </a:ln>
              <a:solidFill>
                <a:schemeClr val="accent2"/>
              </a:solidFill>
              <a:effectLst>
                <a:outerShdw blurRad="50000" dist="50800" dir="7500000" algn="tl">
                  <a:srgbClr val="000000">
                    <a:shade val="5000"/>
                    <a:alpha val="35000"/>
                  </a:srgbClr>
                </a:outerShdw>
              </a:effectLst>
            </a:endParaRPr>
          </a:p>
        </p:txBody>
      </p:sp>
      <p:sp>
        <p:nvSpPr>
          <p:cNvPr id="4" name="Subtitle 3"/>
          <p:cNvSpPr>
            <a:spLocks noGrp="1"/>
          </p:cNvSpPr>
          <p:nvPr>
            <p:ph type="subTitle" idx="1"/>
          </p:nvPr>
        </p:nvSpPr>
        <p:spPr>
          <a:xfrm>
            <a:off x="914400" y="5105400"/>
            <a:ext cx="7854696" cy="1752600"/>
          </a:xfrm>
        </p:spPr>
        <p:txBody>
          <a:bodyPr/>
          <a:lstStyle/>
          <a:p>
            <a:r>
              <a:rPr lang="en-US" dirty="0" smtClean="0">
                <a:solidFill>
                  <a:schemeClr val="accent2"/>
                </a:solidFill>
              </a:rPr>
              <a:t>Power Point Created by Karen Bailey</a:t>
            </a:r>
          </a:p>
          <a:p>
            <a:r>
              <a:rPr lang="en-US" dirty="0" smtClean="0">
                <a:solidFill>
                  <a:srgbClr val="FF6600"/>
                </a:solidFill>
                <a:hlinkClick r:id="rId2"/>
              </a:rPr>
              <a:t>Click here to view </a:t>
            </a:r>
            <a:r>
              <a:rPr lang="en-US" u="sng" dirty="0" smtClean="0">
                <a:solidFill>
                  <a:srgbClr val="FF6600"/>
                </a:solidFill>
                <a:hlinkClick r:id="rId2"/>
              </a:rPr>
              <a:t>source of information</a:t>
            </a:r>
            <a:endParaRPr lang="en-US" u="sng" dirty="0">
              <a:solidFill>
                <a:srgbClr val="FF6600"/>
              </a:solidFill>
            </a:endParaRPr>
          </a:p>
        </p:txBody>
      </p:sp>
      <p:pic>
        <p:nvPicPr>
          <p:cNvPr id="3074" name="Picture 2" descr="C:\Users\Diane Bailey\AppData\Local\Microsoft\Windows\Temporary Internet Files\Content.IE5\ODZGI6MK\MCj04103710000[1].wmf"/>
          <p:cNvPicPr>
            <a:picLocks noChangeAspect="1" noChangeArrowheads="1"/>
          </p:cNvPicPr>
          <p:nvPr/>
        </p:nvPicPr>
        <p:blipFill>
          <a:blip r:embed="rId3" cstate="print"/>
          <a:srcRect/>
          <a:stretch>
            <a:fillRect/>
          </a:stretch>
        </p:blipFill>
        <p:spPr bwMode="auto">
          <a:xfrm>
            <a:off x="1400175" y="3713163"/>
            <a:ext cx="1362075" cy="1797050"/>
          </a:xfrm>
          <a:prstGeom prst="rect">
            <a:avLst/>
          </a:prstGeom>
          <a:noFill/>
        </p:spPr>
      </p:pic>
    </p:spTree>
  </p:cSld>
  <p:clrMapOvr>
    <a:masterClrMapping/>
  </p:clrMapOvr>
  <p:transition spd="slow">
    <p:pull dir="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p:spPr>
        <p:txBody>
          <a:bodyPr>
            <a:normAutofit fontScale="90000"/>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en-US"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Main Idea</a:t>
            </a:r>
            <a:r>
              <a:rPr lang="en-US"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
            </a:r>
            <a:br>
              <a:rPr lang="en-US"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br>
            <a:endParaRPr lang="en-US"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3" name="Content Placeholder 2"/>
          <p:cNvSpPr>
            <a:spLocks noGrp="1"/>
          </p:cNvSpPr>
          <p:nvPr>
            <p:ph idx="1"/>
          </p:nvPr>
        </p:nvSpPr>
        <p:spPr>
          <a:xfrm>
            <a:off x="381000" y="1905000"/>
            <a:ext cx="8229600" cy="4191000"/>
          </a:xfrm>
        </p:spPr>
        <p:txBody>
          <a:bodyPr>
            <a:normAutofit/>
          </a:bodyPr>
          <a:lstStyle/>
          <a:p>
            <a:pPr>
              <a:lnSpc>
                <a:spcPct val="200000"/>
              </a:lnSpc>
            </a:pPr>
            <a:r>
              <a:rPr lang="en-US" dirty="0" smtClean="0">
                <a:latin typeface="Britannic Bold" pitchFamily="34" charset="0"/>
              </a:rPr>
              <a:t>As blogging is a relatively new tool to use in education, we as educators must collectively gather ways in which to assess blogging. One simple way to do this is rubric. </a:t>
            </a:r>
            <a:endParaRPr lang="en-US" dirty="0">
              <a:latin typeface="Britannic Bold" pitchFamily="34" charset="0"/>
            </a:endParaRPr>
          </a:p>
        </p:txBody>
      </p:sp>
    </p:spTree>
  </p:cSld>
  <p:clrMapOvr>
    <a:masterClrMapping/>
  </p:clrMapOvr>
  <p:transition spd="slow">
    <p:pull dir="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Introduction</a:t>
            </a:r>
            <a:endParaRPr lang="en-US" dirty="0">
              <a:solidFill>
                <a:schemeClr val="accent1"/>
              </a:solidFill>
            </a:endParaRPr>
          </a:p>
        </p:txBody>
      </p:sp>
      <p:sp>
        <p:nvSpPr>
          <p:cNvPr id="3" name="Content Placeholder 2"/>
          <p:cNvSpPr>
            <a:spLocks noGrp="1"/>
          </p:cNvSpPr>
          <p:nvPr>
            <p:ph idx="1"/>
          </p:nvPr>
        </p:nvSpPr>
        <p:spPr/>
        <p:txBody>
          <a:bodyPr>
            <a:normAutofit fontScale="92500" lnSpcReduction="10000"/>
          </a:bodyPr>
          <a:lstStyle/>
          <a:p>
            <a:pPr>
              <a:lnSpc>
                <a:spcPct val="200000"/>
              </a:lnSpc>
            </a:pPr>
            <a:r>
              <a:rPr lang="en-US" dirty="0" smtClean="0">
                <a:latin typeface="Britannic Bold" pitchFamily="34" charset="0"/>
              </a:rPr>
              <a:t>I have collected rubrics made by several professionals who have worked with blogging. View this show to see each sample. Note the source on the front page, and refer to it to see more rubrics</a:t>
            </a:r>
            <a:r>
              <a:rPr lang="en-US" dirty="0" smtClean="0">
                <a:latin typeface="Britannic Bold" pitchFamily="34" charset="0"/>
              </a:rPr>
              <a:t>.</a:t>
            </a:r>
          </a:p>
          <a:p>
            <a:pPr>
              <a:lnSpc>
                <a:spcPct val="200000"/>
              </a:lnSpc>
            </a:pPr>
            <a:r>
              <a:rPr lang="en-US" dirty="0" smtClean="0">
                <a:latin typeface="Britannic Bold" pitchFamily="34" charset="0"/>
              </a:rPr>
              <a:t>On </a:t>
            </a:r>
            <a:r>
              <a:rPr lang="en-US" dirty="0" smtClean="0">
                <a:latin typeface="Britannic Bold" pitchFamily="34" charset="0"/>
                <a:hlinkClick r:id="rId2"/>
              </a:rPr>
              <a:t>www.jbstechclass.com</a:t>
            </a:r>
            <a:r>
              <a:rPr lang="en-US" dirty="0" smtClean="0">
                <a:latin typeface="Britannic Bold" pitchFamily="34" charset="0"/>
              </a:rPr>
              <a:t> you will find a word document condensing these rubrics for print out. </a:t>
            </a:r>
            <a:endParaRPr lang="en-US" dirty="0"/>
          </a:p>
        </p:txBody>
      </p:sp>
    </p:spTree>
  </p:cSld>
  <p:clrMapOvr>
    <a:masterClrMapping/>
  </p:clrMapOvr>
  <p:transition spd="slow">
    <p:pull dir="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381000" y="533400"/>
          <a:ext cx="8382000" cy="6123098"/>
        </p:xfrm>
        <a:graphic>
          <a:graphicData uri="http://schemas.openxmlformats.org/drawingml/2006/table">
            <a:tbl>
              <a:tblPr/>
              <a:tblGrid>
                <a:gridCol w="1567231"/>
                <a:gridCol w="1567231"/>
                <a:gridCol w="1567231"/>
                <a:gridCol w="1484528"/>
                <a:gridCol w="1457650"/>
                <a:gridCol w="738129"/>
              </a:tblGrid>
              <a:tr h="338340">
                <a:tc rowSpan="2">
                  <a:txBody>
                    <a:bodyPr/>
                    <a:lstStyle/>
                    <a:p>
                      <a:pPr marL="0" marR="0" algn="ctr"/>
                      <a:r>
                        <a:rPr lang="en-US" sz="1600" b="1" u="sng" dirty="0">
                          <a:latin typeface="Arial Narrow" pitchFamily="34" charset="0"/>
                          <a:ea typeface="Times New Roman"/>
                        </a:rPr>
                        <a:t>OUTCOME</a:t>
                      </a:r>
                      <a:br>
                        <a:rPr lang="en-US" sz="1600" b="1" u="sng" dirty="0">
                          <a:latin typeface="Arial Narrow" pitchFamily="34" charset="0"/>
                          <a:ea typeface="Times New Roman"/>
                        </a:rPr>
                      </a:br>
                      <a:r>
                        <a:rPr lang="en-US" sz="1600" b="1" u="sng" dirty="0">
                          <a:latin typeface="Arial Narrow" pitchFamily="34" charset="0"/>
                          <a:ea typeface="Times New Roman"/>
                        </a:rPr>
                        <a:t>ASSESSED</a:t>
                      </a:r>
                      <a:endParaRPr lang="en-US" sz="1600" u="sng" dirty="0">
                        <a:latin typeface="Arial Narrow" pitchFamily="34" charset="0"/>
                        <a:ea typeface="Times New Roman"/>
                      </a:endParaRPr>
                    </a:p>
                  </a:txBody>
                  <a:tcPr marL="47501" marR="47501" marT="47501" marB="47501">
                    <a:lnL>
                      <a:noFill/>
                    </a:lnL>
                    <a:lnR>
                      <a:noFill/>
                    </a:lnR>
                    <a:lnT>
                      <a:noFill/>
                    </a:lnT>
                    <a:lnB>
                      <a:noFill/>
                    </a:lnB>
                  </a:tcPr>
                </a:tc>
                <a:tc>
                  <a:txBody>
                    <a:bodyPr/>
                    <a:lstStyle/>
                    <a:p>
                      <a:pPr marL="0" marR="0" algn="ctr"/>
                      <a:r>
                        <a:rPr lang="en-US" sz="1600" b="1" u="sng">
                          <a:latin typeface="Arial Narrow" pitchFamily="34" charset="0"/>
                          <a:ea typeface="Times New Roman"/>
                        </a:rPr>
                        <a:t>Beginning</a:t>
                      </a:r>
                      <a:endParaRPr lang="en-US" sz="1600" u="sng">
                        <a:latin typeface="Arial Narrow" pitchFamily="34" charset="0"/>
                        <a:ea typeface="Times New Roman"/>
                      </a:endParaRPr>
                    </a:p>
                  </a:txBody>
                  <a:tcPr marL="47501" marR="47501" marT="47501" marB="47501" anchor="ctr">
                    <a:lnL>
                      <a:noFill/>
                    </a:lnL>
                    <a:lnR>
                      <a:noFill/>
                    </a:lnR>
                    <a:lnT>
                      <a:noFill/>
                    </a:lnT>
                    <a:lnB>
                      <a:noFill/>
                    </a:lnB>
                  </a:tcPr>
                </a:tc>
                <a:tc>
                  <a:txBody>
                    <a:bodyPr/>
                    <a:lstStyle/>
                    <a:p>
                      <a:pPr marL="0" marR="0" algn="ctr"/>
                      <a:r>
                        <a:rPr lang="en-US" sz="1600" b="1" u="sng">
                          <a:latin typeface="Arial Narrow" pitchFamily="34" charset="0"/>
                          <a:ea typeface="Times New Roman"/>
                        </a:rPr>
                        <a:t>Developing</a:t>
                      </a:r>
                      <a:endParaRPr lang="en-US" sz="1600" u="sng">
                        <a:latin typeface="Arial Narrow" pitchFamily="34" charset="0"/>
                        <a:ea typeface="Times New Roman"/>
                      </a:endParaRPr>
                    </a:p>
                  </a:txBody>
                  <a:tcPr marL="47501" marR="47501" marT="47501" marB="47501" anchor="ctr">
                    <a:lnL>
                      <a:noFill/>
                    </a:lnL>
                    <a:lnR>
                      <a:noFill/>
                    </a:lnR>
                    <a:lnT>
                      <a:noFill/>
                    </a:lnT>
                    <a:lnB>
                      <a:noFill/>
                    </a:lnB>
                  </a:tcPr>
                </a:tc>
                <a:tc>
                  <a:txBody>
                    <a:bodyPr/>
                    <a:lstStyle/>
                    <a:p>
                      <a:pPr marL="0" marR="0" algn="ctr"/>
                      <a:r>
                        <a:rPr lang="en-US" sz="1600" b="1" u="sng">
                          <a:latin typeface="Arial Narrow" pitchFamily="34" charset="0"/>
                          <a:ea typeface="Times New Roman"/>
                        </a:rPr>
                        <a:t>Proficient</a:t>
                      </a:r>
                      <a:endParaRPr lang="en-US" sz="1600" u="sng">
                        <a:latin typeface="Arial Narrow" pitchFamily="34" charset="0"/>
                        <a:ea typeface="Times New Roman"/>
                      </a:endParaRPr>
                    </a:p>
                  </a:txBody>
                  <a:tcPr marL="47501" marR="47501" marT="47501" marB="47501" anchor="ctr">
                    <a:lnL>
                      <a:noFill/>
                    </a:lnL>
                    <a:lnR>
                      <a:noFill/>
                    </a:lnR>
                    <a:lnT>
                      <a:noFill/>
                    </a:lnT>
                    <a:lnB>
                      <a:noFill/>
                    </a:lnB>
                  </a:tcPr>
                </a:tc>
                <a:tc>
                  <a:txBody>
                    <a:bodyPr/>
                    <a:lstStyle/>
                    <a:p>
                      <a:pPr marL="0" marR="0" algn="ctr"/>
                      <a:r>
                        <a:rPr lang="en-US" sz="1600" b="1" u="sng">
                          <a:latin typeface="Arial Narrow" pitchFamily="34" charset="0"/>
                          <a:ea typeface="Times New Roman"/>
                        </a:rPr>
                        <a:t>Strong</a:t>
                      </a:r>
                      <a:endParaRPr lang="en-US" sz="1600" u="sng">
                        <a:latin typeface="Arial Narrow" pitchFamily="34" charset="0"/>
                        <a:ea typeface="Times New Roman"/>
                      </a:endParaRPr>
                    </a:p>
                  </a:txBody>
                  <a:tcPr marL="47501" marR="47501" marT="47501" marB="47501" anchor="ctr">
                    <a:lnL>
                      <a:noFill/>
                    </a:lnL>
                    <a:lnR>
                      <a:noFill/>
                    </a:lnR>
                    <a:lnT>
                      <a:noFill/>
                    </a:lnT>
                    <a:lnB>
                      <a:noFill/>
                    </a:lnB>
                  </a:tcPr>
                </a:tc>
                <a:tc rowSpan="2">
                  <a:txBody>
                    <a:bodyPr/>
                    <a:lstStyle/>
                    <a:p>
                      <a:pPr marL="0" marR="0" algn="ctr">
                        <a:spcBef>
                          <a:spcPts val="0"/>
                        </a:spcBef>
                        <a:spcAft>
                          <a:spcPts val="0"/>
                        </a:spcAft>
                      </a:pPr>
                      <a:r>
                        <a:rPr lang="en-US" sz="1600" b="1" u="sng" dirty="0">
                          <a:latin typeface="Arial Narrow" pitchFamily="34" charset="0"/>
                          <a:ea typeface="Times New Roman"/>
                        </a:rPr>
                        <a:t>SCORE</a:t>
                      </a:r>
                      <a:endParaRPr lang="en-US" sz="1600" u="sng" dirty="0">
                        <a:latin typeface="Arial Narrow" pitchFamily="34" charset="0"/>
                        <a:ea typeface="Times New Roman"/>
                      </a:endParaRPr>
                    </a:p>
                  </a:txBody>
                  <a:tcPr marL="47501" marR="47501" marT="47501" marB="47501" anchor="ctr">
                    <a:lnL>
                      <a:noFill/>
                    </a:lnL>
                    <a:lnR>
                      <a:noFill/>
                    </a:lnR>
                    <a:lnT>
                      <a:noFill/>
                    </a:lnT>
                    <a:lnB>
                      <a:noFill/>
                    </a:lnB>
                  </a:tcPr>
                </a:tc>
              </a:tr>
              <a:tr h="338340">
                <a:tc vMerge="1">
                  <a:txBody>
                    <a:bodyPr/>
                    <a:lstStyle/>
                    <a:p>
                      <a:endParaRPr lang="en-US"/>
                    </a:p>
                  </a:txBody>
                  <a:tcPr/>
                </a:tc>
                <a:tc>
                  <a:txBody>
                    <a:bodyPr/>
                    <a:lstStyle/>
                    <a:p>
                      <a:pPr marL="0" marR="0" algn="ctr">
                        <a:spcBef>
                          <a:spcPts val="0"/>
                        </a:spcBef>
                        <a:spcAft>
                          <a:spcPts val="0"/>
                        </a:spcAft>
                      </a:pPr>
                      <a:r>
                        <a:rPr lang="en-US" sz="1100" dirty="0">
                          <a:latin typeface="Arial Narrow" pitchFamily="34" charset="0"/>
                          <a:ea typeface="Times New Roman"/>
                        </a:rPr>
                        <a:t>1</a:t>
                      </a:r>
                    </a:p>
                  </a:txBody>
                  <a:tcPr marL="47501" marR="47501" marT="47501" marB="47501">
                    <a:lnL>
                      <a:noFill/>
                    </a:lnL>
                    <a:lnR>
                      <a:noFill/>
                    </a:lnR>
                    <a:lnT>
                      <a:noFill/>
                    </a:lnT>
                    <a:lnB>
                      <a:noFill/>
                    </a:lnB>
                  </a:tcPr>
                </a:tc>
                <a:tc>
                  <a:txBody>
                    <a:bodyPr/>
                    <a:lstStyle/>
                    <a:p>
                      <a:pPr marL="0" marR="0" algn="ctr">
                        <a:spcBef>
                          <a:spcPts val="0"/>
                        </a:spcBef>
                        <a:spcAft>
                          <a:spcPts val="0"/>
                        </a:spcAft>
                      </a:pPr>
                      <a:r>
                        <a:rPr lang="en-US" sz="1100">
                          <a:latin typeface="Arial Narrow" pitchFamily="34" charset="0"/>
                          <a:ea typeface="Times New Roman"/>
                        </a:rPr>
                        <a:t>7</a:t>
                      </a:r>
                    </a:p>
                  </a:txBody>
                  <a:tcPr marL="47501" marR="47501" marT="47501" marB="47501">
                    <a:lnL>
                      <a:noFill/>
                    </a:lnL>
                    <a:lnR>
                      <a:noFill/>
                    </a:lnR>
                    <a:lnT>
                      <a:noFill/>
                    </a:lnT>
                    <a:lnB>
                      <a:noFill/>
                    </a:lnB>
                  </a:tcPr>
                </a:tc>
                <a:tc>
                  <a:txBody>
                    <a:bodyPr/>
                    <a:lstStyle/>
                    <a:p>
                      <a:pPr marL="0" marR="0" algn="ctr">
                        <a:spcBef>
                          <a:spcPts val="0"/>
                        </a:spcBef>
                        <a:spcAft>
                          <a:spcPts val="0"/>
                        </a:spcAft>
                      </a:pPr>
                      <a:r>
                        <a:rPr lang="en-US" sz="1100">
                          <a:latin typeface="Arial Narrow" pitchFamily="34" charset="0"/>
                          <a:ea typeface="Times New Roman"/>
                        </a:rPr>
                        <a:t>9</a:t>
                      </a:r>
                    </a:p>
                  </a:txBody>
                  <a:tcPr marL="47501" marR="47501" marT="47501" marB="47501">
                    <a:lnL>
                      <a:noFill/>
                    </a:lnL>
                    <a:lnR>
                      <a:noFill/>
                    </a:lnR>
                    <a:lnT>
                      <a:noFill/>
                    </a:lnT>
                    <a:lnB>
                      <a:noFill/>
                    </a:lnB>
                  </a:tcPr>
                </a:tc>
                <a:tc>
                  <a:txBody>
                    <a:bodyPr/>
                    <a:lstStyle/>
                    <a:p>
                      <a:pPr marL="0" marR="0" algn="ctr">
                        <a:spcBef>
                          <a:spcPts val="0"/>
                        </a:spcBef>
                        <a:spcAft>
                          <a:spcPts val="0"/>
                        </a:spcAft>
                      </a:pPr>
                      <a:r>
                        <a:rPr lang="en-US" sz="1100" dirty="0">
                          <a:latin typeface="Arial Narrow" pitchFamily="34" charset="0"/>
                          <a:ea typeface="Times New Roman"/>
                        </a:rPr>
                        <a:t>10</a:t>
                      </a:r>
                    </a:p>
                  </a:txBody>
                  <a:tcPr marL="47501" marR="47501" marT="47501" marB="47501">
                    <a:lnL>
                      <a:noFill/>
                    </a:lnL>
                    <a:lnR>
                      <a:noFill/>
                    </a:lnR>
                    <a:lnT>
                      <a:noFill/>
                    </a:lnT>
                    <a:lnB>
                      <a:noFill/>
                    </a:lnB>
                  </a:tcPr>
                </a:tc>
                <a:tc vMerge="1">
                  <a:txBody>
                    <a:bodyPr/>
                    <a:lstStyle/>
                    <a:p>
                      <a:endParaRPr lang="en-US"/>
                    </a:p>
                  </a:txBody>
                  <a:tcPr/>
                </a:tc>
              </a:tr>
              <a:tr h="1241887">
                <a:tc>
                  <a:txBody>
                    <a:bodyPr/>
                    <a:lstStyle/>
                    <a:p>
                      <a:pPr marL="0" marR="0" algn="ctr"/>
                      <a:r>
                        <a:rPr lang="en-US" sz="1100" b="1" i="1">
                          <a:latin typeface="Arial Narrow" pitchFamily="34" charset="0"/>
                          <a:ea typeface="Times New Roman"/>
                        </a:rPr>
                        <a:t>Overall Use of Blogs</a:t>
                      </a:r>
                      <a:endParaRPr lang="en-US" sz="1100">
                        <a:latin typeface="Arial Narrow" pitchFamily="34" charset="0"/>
                        <a:ea typeface="Times New Roman"/>
                      </a:endParaRPr>
                    </a:p>
                  </a:txBody>
                  <a:tcPr marL="47501" marR="47501" marT="47501" marB="47501">
                    <a:lnL>
                      <a:noFill/>
                    </a:lnL>
                    <a:lnR>
                      <a:noFill/>
                    </a:lnR>
                    <a:lnT>
                      <a:noFill/>
                    </a:lnT>
                    <a:lnB>
                      <a:noFill/>
                    </a:lnB>
                  </a:tcPr>
                </a:tc>
                <a:tc>
                  <a:txBody>
                    <a:bodyPr/>
                    <a:lstStyle/>
                    <a:p>
                      <a:pPr marL="0" marR="0">
                        <a:spcBef>
                          <a:spcPts val="0"/>
                        </a:spcBef>
                        <a:spcAft>
                          <a:spcPts val="0"/>
                        </a:spcAft>
                      </a:pPr>
                      <a:r>
                        <a:rPr lang="en-US" sz="1100" dirty="0">
                          <a:latin typeface="Arial Narrow" pitchFamily="34" charset="0"/>
                          <a:ea typeface="Times New Roman"/>
                        </a:rPr>
                        <a:t>Blog entries are few and generally simple retellings of personal events. No comments are made on blogs of others. </a:t>
                      </a:r>
                    </a:p>
                  </a:txBody>
                  <a:tcPr marL="47501" marR="47501" marT="47501" marB="47501">
                    <a:lnL>
                      <a:noFill/>
                    </a:lnL>
                    <a:lnR>
                      <a:noFill/>
                    </a:lnR>
                    <a:lnT>
                      <a:noFill/>
                    </a:lnT>
                    <a:lnB>
                      <a:noFill/>
                    </a:lnB>
                  </a:tcPr>
                </a:tc>
                <a:tc>
                  <a:txBody>
                    <a:bodyPr/>
                    <a:lstStyle/>
                    <a:p>
                      <a:pPr marL="0" marR="0">
                        <a:spcBef>
                          <a:spcPts val="0"/>
                        </a:spcBef>
                        <a:spcAft>
                          <a:spcPts val="0"/>
                        </a:spcAft>
                      </a:pPr>
                      <a:r>
                        <a:rPr lang="en-US" sz="1100" dirty="0">
                          <a:latin typeface="Arial Narrow" pitchFamily="34" charset="0"/>
                          <a:ea typeface="Times New Roman"/>
                        </a:rPr>
                        <a:t>Almost all required blog entries and comments have been completed.</a:t>
                      </a:r>
                    </a:p>
                  </a:txBody>
                  <a:tcPr marL="47501" marR="47501" marT="47501" marB="47501">
                    <a:lnL>
                      <a:noFill/>
                    </a:lnL>
                    <a:lnR>
                      <a:noFill/>
                    </a:lnR>
                    <a:lnT>
                      <a:noFill/>
                    </a:lnT>
                    <a:lnB>
                      <a:noFill/>
                    </a:lnB>
                  </a:tcPr>
                </a:tc>
                <a:tc>
                  <a:txBody>
                    <a:bodyPr/>
                    <a:lstStyle/>
                    <a:p>
                      <a:pPr marL="0" marR="0">
                        <a:spcBef>
                          <a:spcPts val="0"/>
                        </a:spcBef>
                        <a:spcAft>
                          <a:spcPts val="0"/>
                        </a:spcAft>
                      </a:pPr>
                      <a:r>
                        <a:rPr lang="en-US" sz="1100" dirty="0">
                          <a:latin typeface="Arial Narrow" pitchFamily="34" charset="0"/>
                          <a:ea typeface="Times New Roman"/>
                        </a:rPr>
                        <a:t>Five blog entries and five comments are submitted, though not all of them may give evidence of a substantial contribution.</a:t>
                      </a:r>
                    </a:p>
                  </a:txBody>
                  <a:tcPr marL="47501" marR="47501" marT="47501" marB="47501">
                    <a:lnL>
                      <a:noFill/>
                    </a:lnL>
                    <a:lnR>
                      <a:noFill/>
                    </a:lnR>
                    <a:lnT>
                      <a:noFill/>
                    </a:lnT>
                    <a:lnB>
                      <a:noFill/>
                    </a:lnB>
                  </a:tcPr>
                </a:tc>
                <a:tc>
                  <a:txBody>
                    <a:bodyPr/>
                    <a:lstStyle/>
                    <a:p>
                      <a:pPr marL="0" marR="0">
                        <a:spcBef>
                          <a:spcPts val="0"/>
                        </a:spcBef>
                        <a:spcAft>
                          <a:spcPts val="0"/>
                        </a:spcAft>
                      </a:pPr>
                      <a:r>
                        <a:rPr lang="en-US" sz="1100">
                          <a:latin typeface="Arial Narrow" pitchFamily="34" charset="0"/>
                          <a:ea typeface="Times New Roman"/>
                        </a:rPr>
                        <a:t>Five blog entries and five comments are submitted, all of which are substantial. Beyond the required five, your blog includes many more reflections.</a:t>
                      </a:r>
                    </a:p>
                  </a:txBody>
                  <a:tcPr marL="47501" marR="47501" marT="47501" marB="47501">
                    <a:lnL>
                      <a:noFill/>
                    </a:lnL>
                    <a:lnR>
                      <a:noFill/>
                    </a:lnR>
                    <a:lnT>
                      <a:noFill/>
                    </a:lnT>
                    <a:lnB>
                      <a:noFill/>
                    </a:lnB>
                  </a:tcPr>
                </a:tc>
                <a:tc>
                  <a:txBody>
                    <a:bodyPr/>
                    <a:lstStyle/>
                    <a:p>
                      <a:pPr marL="0" marR="0">
                        <a:spcBef>
                          <a:spcPts val="0"/>
                        </a:spcBef>
                        <a:spcAft>
                          <a:spcPts val="0"/>
                        </a:spcAft>
                      </a:pPr>
                      <a:r>
                        <a:rPr lang="en-US" sz="1100">
                          <a:latin typeface="Arial Narrow" pitchFamily="34" charset="0"/>
                          <a:ea typeface="Times New Roman"/>
                        </a:rPr>
                        <a:t> </a:t>
                      </a:r>
                    </a:p>
                  </a:txBody>
                  <a:tcPr marL="47501" marR="47501" marT="47501" marB="47501">
                    <a:lnL>
                      <a:noFill/>
                    </a:lnL>
                    <a:lnR>
                      <a:noFill/>
                    </a:lnR>
                    <a:lnT>
                      <a:noFill/>
                    </a:lnT>
                    <a:lnB>
                      <a:noFill/>
                    </a:lnB>
                  </a:tcPr>
                </a:tc>
              </a:tr>
              <a:tr h="1091296">
                <a:tc>
                  <a:txBody>
                    <a:bodyPr/>
                    <a:lstStyle/>
                    <a:p>
                      <a:pPr marL="0" marR="0" algn="ctr"/>
                      <a:r>
                        <a:rPr lang="en-US" sz="1100" b="1" i="1">
                          <a:latin typeface="Arial Narrow" pitchFamily="34" charset="0"/>
                          <a:ea typeface="Times New Roman"/>
                        </a:rPr>
                        <a:t>Intellectual Engagement with Key Concepts</a:t>
                      </a:r>
                      <a:endParaRPr lang="en-US" sz="1100">
                        <a:latin typeface="Arial Narrow" pitchFamily="34" charset="0"/>
                        <a:ea typeface="Times New Roman"/>
                      </a:endParaRPr>
                    </a:p>
                  </a:txBody>
                  <a:tcPr marL="47501" marR="47501" marT="47501" marB="47501">
                    <a:lnL>
                      <a:noFill/>
                    </a:lnL>
                    <a:lnR>
                      <a:noFill/>
                    </a:lnR>
                    <a:lnT>
                      <a:noFill/>
                    </a:lnT>
                    <a:lnB>
                      <a:noFill/>
                    </a:lnB>
                  </a:tcPr>
                </a:tc>
                <a:tc>
                  <a:txBody>
                    <a:bodyPr/>
                    <a:lstStyle/>
                    <a:p>
                      <a:pPr marL="0" marR="0">
                        <a:spcBef>
                          <a:spcPts val="0"/>
                        </a:spcBef>
                        <a:spcAft>
                          <a:spcPts val="0"/>
                        </a:spcAft>
                      </a:pPr>
                      <a:r>
                        <a:rPr lang="en-US" sz="1100">
                          <a:latin typeface="Arial Narrow" pitchFamily="34" charset="0"/>
                          <a:ea typeface="Times New Roman"/>
                        </a:rPr>
                        <a:t>Blog entries make no reference to issues raised through readings and/or class activities</a:t>
                      </a:r>
                    </a:p>
                  </a:txBody>
                  <a:tcPr marL="47501" marR="47501" marT="47501" marB="47501">
                    <a:lnL>
                      <a:noFill/>
                    </a:lnL>
                    <a:lnR>
                      <a:noFill/>
                    </a:lnR>
                    <a:lnT>
                      <a:noFill/>
                    </a:lnT>
                    <a:lnB>
                      <a:noFill/>
                    </a:lnB>
                  </a:tcPr>
                </a:tc>
                <a:tc>
                  <a:txBody>
                    <a:bodyPr/>
                    <a:lstStyle/>
                    <a:p>
                      <a:pPr marL="0" marR="0">
                        <a:spcBef>
                          <a:spcPts val="0"/>
                        </a:spcBef>
                        <a:spcAft>
                          <a:spcPts val="0"/>
                        </a:spcAft>
                      </a:pPr>
                      <a:r>
                        <a:rPr lang="en-US" sz="1100">
                          <a:latin typeface="Arial Narrow" pitchFamily="34" charset="0"/>
                          <a:ea typeface="Times New Roman"/>
                        </a:rPr>
                        <a:t>Blog entries make some reference to issues raised through readings and/or class activities</a:t>
                      </a:r>
                    </a:p>
                  </a:txBody>
                  <a:tcPr marL="47501" marR="47501" marT="47501" marB="47501">
                    <a:lnL>
                      <a:noFill/>
                    </a:lnL>
                    <a:lnR>
                      <a:noFill/>
                    </a:lnR>
                    <a:lnT>
                      <a:noFill/>
                    </a:lnT>
                    <a:lnB>
                      <a:noFill/>
                    </a:lnB>
                  </a:tcPr>
                </a:tc>
                <a:tc>
                  <a:txBody>
                    <a:bodyPr/>
                    <a:lstStyle/>
                    <a:p>
                      <a:pPr marL="0" marR="0">
                        <a:spcBef>
                          <a:spcPts val="0"/>
                        </a:spcBef>
                        <a:spcAft>
                          <a:spcPts val="0"/>
                        </a:spcAft>
                      </a:pPr>
                      <a:r>
                        <a:rPr lang="en-US" sz="1100" dirty="0">
                          <a:latin typeface="Arial Narrow" pitchFamily="34" charset="0"/>
                          <a:ea typeface="Times New Roman"/>
                        </a:rPr>
                        <a:t>Blog entries demonstrate awareness of most of the key issues raised through readings and/or class activities </a:t>
                      </a:r>
                    </a:p>
                  </a:txBody>
                  <a:tcPr marL="47501" marR="47501" marT="47501" marB="47501">
                    <a:lnL>
                      <a:noFill/>
                    </a:lnL>
                    <a:lnR>
                      <a:noFill/>
                    </a:lnR>
                    <a:lnT>
                      <a:noFill/>
                    </a:lnT>
                    <a:lnB>
                      <a:noFill/>
                    </a:lnB>
                  </a:tcPr>
                </a:tc>
                <a:tc>
                  <a:txBody>
                    <a:bodyPr/>
                    <a:lstStyle/>
                    <a:p>
                      <a:pPr marL="0" marR="0"/>
                      <a:r>
                        <a:rPr lang="en-US" sz="1100" dirty="0">
                          <a:latin typeface="Arial Narrow" pitchFamily="34" charset="0"/>
                          <a:ea typeface="Times New Roman"/>
                        </a:rPr>
                        <a:t>Blog entries demonstrate engagement with the important issues raised through readings and/or class activities</a:t>
                      </a:r>
                    </a:p>
                  </a:txBody>
                  <a:tcPr marL="47501" marR="47501" marT="47501" marB="47501">
                    <a:lnL>
                      <a:noFill/>
                    </a:lnL>
                    <a:lnR>
                      <a:noFill/>
                    </a:lnR>
                    <a:lnT>
                      <a:noFill/>
                    </a:lnT>
                    <a:lnB>
                      <a:noFill/>
                    </a:lnB>
                  </a:tcPr>
                </a:tc>
                <a:tc>
                  <a:txBody>
                    <a:bodyPr/>
                    <a:lstStyle/>
                    <a:p>
                      <a:pPr marL="0" marR="0">
                        <a:spcBef>
                          <a:spcPts val="0"/>
                        </a:spcBef>
                        <a:spcAft>
                          <a:spcPts val="0"/>
                        </a:spcAft>
                      </a:pPr>
                      <a:r>
                        <a:rPr lang="en-US" sz="1100">
                          <a:latin typeface="Arial Narrow" pitchFamily="34" charset="0"/>
                          <a:ea typeface="Times New Roman"/>
                        </a:rPr>
                        <a:t> </a:t>
                      </a:r>
                    </a:p>
                  </a:txBody>
                  <a:tcPr marL="47501" marR="47501" marT="47501" marB="47501">
                    <a:lnL>
                      <a:noFill/>
                    </a:lnL>
                    <a:lnR>
                      <a:noFill/>
                    </a:lnR>
                    <a:lnT>
                      <a:noFill/>
                    </a:lnT>
                    <a:lnB>
                      <a:noFill/>
                    </a:lnB>
                  </a:tcPr>
                </a:tc>
              </a:tr>
              <a:tr h="1693661">
                <a:tc>
                  <a:txBody>
                    <a:bodyPr/>
                    <a:lstStyle/>
                    <a:p>
                      <a:pPr marL="0" marR="0" algn="ctr">
                        <a:spcBef>
                          <a:spcPts val="0"/>
                        </a:spcBef>
                        <a:spcAft>
                          <a:spcPts val="0"/>
                        </a:spcAft>
                      </a:pPr>
                      <a:r>
                        <a:rPr lang="en-US" sz="1100" b="1" i="1" dirty="0">
                          <a:latin typeface="Arial Narrow" pitchFamily="34" charset="0"/>
                          <a:ea typeface="Times New Roman"/>
                        </a:rPr>
                        <a:t>Personal Response to Key Concepts</a:t>
                      </a:r>
                      <a:endParaRPr lang="en-US" sz="1100" dirty="0">
                        <a:latin typeface="Arial Narrow" pitchFamily="34" charset="0"/>
                        <a:ea typeface="Times New Roman"/>
                      </a:endParaRPr>
                    </a:p>
                  </a:txBody>
                  <a:tcPr marL="47501" marR="47501" marT="47501" marB="47501">
                    <a:lnL>
                      <a:noFill/>
                    </a:lnL>
                    <a:lnR>
                      <a:noFill/>
                    </a:lnR>
                    <a:lnT>
                      <a:noFill/>
                    </a:lnT>
                    <a:lnB>
                      <a:noFill/>
                    </a:lnB>
                  </a:tcPr>
                </a:tc>
                <a:tc>
                  <a:txBody>
                    <a:bodyPr/>
                    <a:lstStyle/>
                    <a:p>
                      <a:pPr marL="0" marR="0">
                        <a:spcBef>
                          <a:spcPts val="0"/>
                        </a:spcBef>
                        <a:spcAft>
                          <a:spcPts val="0"/>
                        </a:spcAft>
                      </a:pPr>
                      <a:r>
                        <a:rPr lang="en-US" sz="1100">
                          <a:latin typeface="Arial Narrow" pitchFamily="34" charset="0"/>
                          <a:ea typeface="Times New Roman"/>
                        </a:rPr>
                        <a:t>Blog entries show no personal response is made to the issues/concepts raised in the readings/activities</a:t>
                      </a:r>
                    </a:p>
                  </a:txBody>
                  <a:tcPr marL="47501" marR="47501" marT="47501" marB="47501">
                    <a:lnL>
                      <a:noFill/>
                    </a:lnL>
                    <a:lnR>
                      <a:noFill/>
                    </a:lnR>
                    <a:lnT>
                      <a:noFill/>
                    </a:lnT>
                    <a:lnB>
                      <a:noFill/>
                    </a:lnB>
                  </a:tcPr>
                </a:tc>
                <a:tc>
                  <a:txBody>
                    <a:bodyPr/>
                    <a:lstStyle/>
                    <a:p>
                      <a:pPr marL="0" marR="0">
                        <a:spcBef>
                          <a:spcPts val="0"/>
                        </a:spcBef>
                        <a:spcAft>
                          <a:spcPts val="0"/>
                        </a:spcAft>
                      </a:pPr>
                      <a:r>
                        <a:rPr lang="en-US" sz="1100" dirty="0">
                          <a:latin typeface="Arial Narrow" pitchFamily="34" charset="0"/>
                          <a:ea typeface="Times New Roman"/>
                        </a:rPr>
                        <a:t>Blog entries convey little evidence of a personal response to the issues/concepts raised in the readings/activities</a:t>
                      </a:r>
                    </a:p>
                  </a:txBody>
                  <a:tcPr marL="47501" marR="47501" marT="47501" marB="47501">
                    <a:lnL>
                      <a:noFill/>
                    </a:lnL>
                    <a:lnR>
                      <a:noFill/>
                    </a:lnR>
                    <a:lnT>
                      <a:noFill/>
                    </a:lnT>
                    <a:lnB>
                      <a:noFill/>
                    </a:lnB>
                  </a:tcPr>
                </a:tc>
                <a:tc>
                  <a:txBody>
                    <a:bodyPr/>
                    <a:lstStyle/>
                    <a:p>
                      <a:pPr marL="0" marR="0">
                        <a:spcBef>
                          <a:spcPts val="0"/>
                        </a:spcBef>
                        <a:spcAft>
                          <a:spcPts val="0"/>
                        </a:spcAft>
                      </a:pPr>
                      <a:r>
                        <a:rPr lang="en-US" sz="1100" dirty="0">
                          <a:latin typeface="Arial Narrow" pitchFamily="34" charset="0"/>
                          <a:ea typeface="Times New Roman"/>
                        </a:rPr>
                        <a:t>Blog entries convey evidence of a personal response to the issues raised in the readings/ activities, and demonstrate that the author is capable of reflecting on learning, technology, and society.</a:t>
                      </a:r>
                    </a:p>
                  </a:txBody>
                  <a:tcPr marL="47501" marR="47501" marT="47501" marB="47501">
                    <a:lnL>
                      <a:noFill/>
                    </a:lnL>
                    <a:lnR>
                      <a:noFill/>
                    </a:lnR>
                    <a:lnT>
                      <a:noFill/>
                    </a:lnT>
                    <a:lnB>
                      <a:noFill/>
                    </a:lnB>
                  </a:tcPr>
                </a:tc>
                <a:tc>
                  <a:txBody>
                    <a:bodyPr/>
                    <a:lstStyle/>
                    <a:p>
                      <a:pPr marL="0" marR="0">
                        <a:spcBef>
                          <a:spcPts val="0"/>
                        </a:spcBef>
                        <a:spcAft>
                          <a:spcPts val="0"/>
                        </a:spcAft>
                      </a:pPr>
                      <a:r>
                        <a:rPr lang="en-US" sz="1100" dirty="0">
                          <a:latin typeface="Arial Narrow" pitchFamily="34" charset="0"/>
                          <a:ea typeface="Times New Roman"/>
                        </a:rPr>
                        <a:t>Blog entries convey extensive evidence of a personal response to the issues raised in the readings/ activities, and demonstrate the author's growth through reflection on learning, technology and society.</a:t>
                      </a:r>
                    </a:p>
                  </a:txBody>
                  <a:tcPr marL="47501" marR="47501" marT="47501" marB="47501">
                    <a:lnL>
                      <a:noFill/>
                    </a:lnL>
                    <a:lnR>
                      <a:noFill/>
                    </a:lnR>
                    <a:lnT>
                      <a:noFill/>
                    </a:lnT>
                    <a:lnB>
                      <a:noFill/>
                    </a:lnB>
                  </a:tcPr>
                </a:tc>
                <a:tc>
                  <a:txBody>
                    <a:bodyPr/>
                    <a:lstStyle/>
                    <a:p>
                      <a:pPr marL="0" marR="0">
                        <a:spcBef>
                          <a:spcPts val="0"/>
                        </a:spcBef>
                        <a:spcAft>
                          <a:spcPts val="0"/>
                        </a:spcAft>
                      </a:pPr>
                      <a:r>
                        <a:rPr lang="en-US" sz="1100" dirty="0">
                          <a:latin typeface="Arial Narrow" pitchFamily="34" charset="0"/>
                          <a:ea typeface="Times New Roman"/>
                        </a:rPr>
                        <a:t> </a:t>
                      </a:r>
                    </a:p>
                  </a:txBody>
                  <a:tcPr marL="47501" marR="47501" marT="47501" marB="47501">
                    <a:lnL>
                      <a:noFill/>
                    </a:lnL>
                    <a:lnR>
                      <a:noFill/>
                    </a:lnR>
                    <a:lnT>
                      <a:noFill/>
                    </a:lnT>
                    <a:lnB>
                      <a:noFill/>
                    </a:lnB>
                  </a:tcPr>
                </a:tc>
              </a:tr>
              <a:tr h="1392477">
                <a:tc>
                  <a:txBody>
                    <a:bodyPr/>
                    <a:lstStyle/>
                    <a:p>
                      <a:pPr marL="0" marR="0" algn="ctr"/>
                      <a:r>
                        <a:rPr lang="en-US" sz="1100" b="1" i="1">
                          <a:latin typeface="Arial Narrow" pitchFamily="34" charset="0"/>
                          <a:ea typeface="Times New Roman"/>
                        </a:rPr>
                        <a:t>Engaged Writing</a:t>
                      </a:r>
                      <a:endParaRPr lang="en-US" sz="1100">
                        <a:latin typeface="Arial Narrow" pitchFamily="34" charset="0"/>
                        <a:ea typeface="Times New Roman"/>
                      </a:endParaRPr>
                    </a:p>
                  </a:txBody>
                  <a:tcPr marL="47501" marR="47501" marT="47501" marB="47501">
                    <a:lnL>
                      <a:noFill/>
                    </a:lnL>
                    <a:lnR>
                      <a:noFill/>
                    </a:lnR>
                    <a:lnT>
                      <a:noFill/>
                    </a:lnT>
                    <a:lnB>
                      <a:noFill/>
                    </a:lnB>
                  </a:tcPr>
                </a:tc>
                <a:tc>
                  <a:txBody>
                    <a:bodyPr/>
                    <a:lstStyle/>
                    <a:p>
                      <a:pPr marL="0" marR="0">
                        <a:spcBef>
                          <a:spcPts val="0"/>
                        </a:spcBef>
                        <a:spcAft>
                          <a:spcPts val="0"/>
                        </a:spcAft>
                      </a:pPr>
                      <a:r>
                        <a:rPr lang="en-US" sz="1100">
                          <a:latin typeface="Arial Narrow" pitchFamily="34" charset="0"/>
                          <a:ea typeface="Times New Roman"/>
                        </a:rPr>
                        <a:t>Blog entries use incorrect grammar and syntax consistently, making it difficult for others to follow. No links are included connecting your thoughts to those of others.</a:t>
                      </a:r>
                    </a:p>
                  </a:txBody>
                  <a:tcPr marL="47501" marR="47501" marT="47501" marB="47501">
                    <a:lnL>
                      <a:noFill/>
                    </a:lnL>
                    <a:lnR>
                      <a:noFill/>
                    </a:lnR>
                    <a:lnT>
                      <a:noFill/>
                    </a:lnT>
                    <a:lnB>
                      <a:noFill/>
                    </a:lnB>
                  </a:tcPr>
                </a:tc>
                <a:tc>
                  <a:txBody>
                    <a:bodyPr/>
                    <a:lstStyle/>
                    <a:p>
                      <a:pPr marL="0" marR="0">
                        <a:spcBef>
                          <a:spcPts val="0"/>
                        </a:spcBef>
                        <a:spcAft>
                          <a:spcPts val="0"/>
                        </a:spcAft>
                      </a:pPr>
                      <a:r>
                        <a:rPr lang="en-US" sz="1100">
                          <a:latin typeface="Arial Narrow" pitchFamily="34" charset="0"/>
                          <a:ea typeface="Times New Roman"/>
                        </a:rPr>
                        <a:t>Blog entries demonstrate some evidence of correct spelling, grammar, punctuation, etc. Audience will have little trouble reading your blog. An occasional link is included.</a:t>
                      </a:r>
                    </a:p>
                  </a:txBody>
                  <a:tcPr marL="47501" marR="47501" marT="47501" marB="47501">
                    <a:lnL>
                      <a:noFill/>
                    </a:lnL>
                    <a:lnR>
                      <a:noFill/>
                    </a:lnR>
                    <a:lnT>
                      <a:noFill/>
                    </a:lnT>
                    <a:lnB>
                      <a:noFill/>
                    </a:lnB>
                  </a:tcPr>
                </a:tc>
                <a:tc>
                  <a:txBody>
                    <a:bodyPr/>
                    <a:lstStyle/>
                    <a:p>
                      <a:pPr marL="0" marR="0">
                        <a:spcBef>
                          <a:spcPts val="0"/>
                        </a:spcBef>
                        <a:spcAft>
                          <a:spcPts val="0"/>
                        </a:spcAft>
                      </a:pPr>
                      <a:r>
                        <a:rPr lang="en-US" sz="1100">
                          <a:latin typeface="Arial Narrow" pitchFamily="34" charset="0"/>
                          <a:ea typeface="Times New Roman"/>
                        </a:rPr>
                        <a:t>Blog entries show a good command of Standard English. No problems for your audience. Most blog entries include links.</a:t>
                      </a:r>
                    </a:p>
                  </a:txBody>
                  <a:tcPr marL="47501" marR="47501" marT="47501" marB="47501">
                    <a:lnL>
                      <a:noFill/>
                    </a:lnL>
                    <a:lnR>
                      <a:noFill/>
                    </a:lnR>
                    <a:lnT>
                      <a:noFill/>
                    </a:lnT>
                    <a:lnB>
                      <a:noFill/>
                    </a:lnB>
                  </a:tcPr>
                </a:tc>
                <a:tc>
                  <a:txBody>
                    <a:bodyPr/>
                    <a:lstStyle/>
                    <a:p>
                      <a:pPr marL="0" marR="0">
                        <a:spcBef>
                          <a:spcPts val="0"/>
                        </a:spcBef>
                        <a:spcAft>
                          <a:spcPts val="0"/>
                        </a:spcAft>
                      </a:pPr>
                      <a:r>
                        <a:rPr lang="en-US" sz="1100" dirty="0">
                          <a:latin typeface="Arial Narrow" pitchFamily="34" charset="0"/>
                          <a:ea typeface="Times New Roman"/>
                        </a:rPr>
                        <a:t>Blog entries show a very good command of Standard English and have some flair and originality. Blog entries may contain multiple links.</a:t>
                      </a:r>
                    </a:p>
                  </a:txBody>
                  <a:tcPr marL="47501" marR="47501" marT="47501" marB="47501">
                    <a:lnL>
                      <a:noFill/>
                    </a:lnL>
                    <a:lnR>
                      <a:noFill/>
                    </a:lnR>
                    <a:lnT>
                      <a:noFill/>
                    </a:lnT>
                    <a:lnB>
                      <a:noFill/>
                    </a:lnB>
                  </a:tcPr>
                </a:tc>
                <a:tc>
                  <a:txBody>
                    <a:bodyPr/>
                    <a:lstStyle/>
                    <a:p>
                      <a:pPr marL="0" marR="0">
                        <a:spcBef>
                          <a:spcPts val="0"/>
                        </a:spcBef>
                        <a:spcAft>
                          <a:spcPts val="0"/>
                        </a:spcAft>
                      </a:pPr>
                      <a:r>
                        <a:rPr lang="en-US" sz="1100" dirty="0">
                          <a:latin typeface="Arial Narrow" pitchFamily="34" charset="0"/>
                          <a:ea typeface="Times New Roman"/>
                        </a:rPr>
                        <a:t> </a:t>
                      </a:r>
                    </a:p>
                  </a:txBody>
                  <a:tcPr marL="47501" marR="47501" marT="47501" marB="47501">
                    <a:lnL>
                      <a:noFill/>
                    </a:lnL>
                    <a:lnR>
                      <a:noFill/>
                    </a:lnR>
                    <a:lnT>
                      <a:noFill/>
                    </a:lnT>
                    <a:lnB>
                      <a:noFill/>
                    </a:lnB>
                  </a:tcPr>
                </a:tc>
              </a:tr>
            </a:tbl>
          </a:graphicData>
        </a:graphic>
      </p:graphicFrame>
    </p:spTree>
  </p:cSld>
  <p:clrMapOvr>
    <a:masterClrMapping/>
  </p:clrMapOvr>
  <p:transition spd="slow">
    <p:pull dir="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04800" y="823880"/>
          <a:ext cx="8458200" cy="5806040"/>
        </p:xfrm>
        <a:graphic>
          <a:graphicData uri="http://schemas.openxmlformats.org/drawingml/2006/table">
            <a:tbl>
              <a:tblPr/>
              <a:tblGrid>
                <a:gridCol w="2537460"/>
                <a:gridCol w="2368296"/>
                <a:gridCol w="3044952"/>
                <a:gridCol w="507492"/>
              </a:tblGrid>
              <a:tr h="199800">
                <a:tc>
                  <a:txBody>
                    <a:bodyPr/>
                    <a:lstStyle/>
                    <a:p>
                      <a:pPr marL="0" marR="0" algn="ctr">
                        <a:spcBef>
                          <a:spcPts val="0"/>
                        </a:spcBef>
                        <a:spcAft>
                          <a:spcPts val="0"/>
                        </a:spcAft>
                      </a:pPr>
                      <a:r>
                        <a:rPr lang="en-US" sz="1400" b="1" u="sng" dirty="0">
                          <a:latin typeface="Arial Narrow" pitchFamily="34" charset="0"/>
                          <a:ea typeface="Times New Roman"/>
                        </a:rPr>
                        <a:t>Assignment task </a:t>
                      </a:r>
                      <a:endParaRPr lang="en-US" sz="1800" b="1" u="sng" dirty="0">
                        <a:latin typeface="Arial Narrow" pitchFamily="34" charset="0"/>
                        <a:ea typeface="Times New Roman"/>
                      </a:endParaRPr>
                    </a:p>
                  </a:txBody>
                  <a:tcPr marL="8000" marR="8000" marT="8000" marB="8000" anchor="ctr">
                    <a:lnL>
                      <a:noFill/>
                    </a:lnL>
                    <a:lnR>
                      <a:noFill/>
                    </a:lnR>
                    <a:lnT>
                      <a:noFill/>
                    </a:lnT>
                    <a:lnB>
                      <a:noFill/>
                    </a:lnB>
                  </a:tcPr>
                </a:tc>
                <a:tc>
                  <a:txBody>
                    <a:bodyPr/>
                    <a:lstStyle/>
                    <a:p>
                      <a:pPr marL="0" marR="0" algn="ctr">
                        <a:spcBef>
                          <a:spcPts val="0"/>
                        </a:spcBef>
                        <a:spcAft>
                          <a:spcPts val="0"/>
                        </a:spcAft>
                      </a:pPr>
                      <a:r>
                        <a:rPr lang="en-US" sz="1400" b="1" u="sng">
                          <a:latin typeface="Arial Narrow" pitchFamily="34" charset="0"/>
                          <a:ea typeface="Times New Roman"/>
                        </a:rPr>
                        <a:t>Proficient</a:t>
                      </a:r>
                      <a:endParaRPr lang="en-US" sz="1800" b="1" u="sng">
                        <a:latin typeface="Arial Narrow" pitchFamily="34" charset="0"/>
                        <a:ea typeface="Times New Roman"/>
                      </a:endParaRPr>
                    </a:p>
                  </a:txBody>
                  <a:tcPr marL="8000" marR="8000" marT="8000" marB="8000" anchor="ctr">
                    <a:lnL>
                      <a:noFill/>
                    </a:lnL>
                    <a:lnR>
                      <a:noFill/>
                    </a:lnR>
                    <a:lnT>
                      <a:noFill/>
                    </a:lnT>
                    <a:lnB>
                      <a:noFill/>
                    </a:lnB>
                  </a:tcPr>
                </a:tc>
                <a:tc>
                  <a:txBody>
                    <a:bodyPr/>
                    <a:lstStyle/>
                    <a:p>
                      <a:pPr marL="0" marR="0" algn="ctr">
                        <a:spcBef>
                          <a:spcPts val="0"/>
                        </a:spcBef>
                        <a:spcAft>
                          <a:spcPts val="0"/>
                        </a:spcAft>
                      </a:pPr>
                      <a:r>
                        <a:rPr lang="en-US" sz="1400" b="1" u="sng">
                          <a:latin typeface="Arial Narrow" pitchFamily="34" charset="0"/>
                          <a:ea typeface="Times New Roman"/>
                        </a:rPr>
                        <a:t>Developing</a:t>
                      </a:r>
                      <a:endParaRPr lang="en-US" sz="1800" b="1" u="sng">
                        <a:latin typeface="Arial Narrow" pitchFamily="34" charset="0"/>
                        <a:ea typeface="Times New Roman"/>
                      </a:endParaRPr>
                    </a:p>
                  </a:txBody>
                  <a:tcPr marL="8000" marR="8000" marT="8000" marB="8000" anchor="ctr">
                    <a:lnL>
                      <a:noFill/>
                    </a:lnL>
                    <a:lnR>
                      <a:noFill/>
                    </a:lnR>
                    <a:lnT>
                      <a:noFill/>
                    </a:lnT>
                    <a:lnB>
                      <a:noFill/>
                    </a:lnB>
                  </a:tcPr>
                </a:tc>
                <a:tc>
                  <a:txBody>
                    <a:bodyPr/>
                    <a:lstStyle/>
                    <a:p>
                      <a:pPr marL="0" marR="0" algn="ctr">
                        <a:spcBef>
                          <a:spcPts val="0"/>
                        </a:spcBef>
                        <a:spcAft>
                          <a:spcPts val="0"/>
                        </a:spcAft>
                      </a:pPr>
                      <a:r>
                        <a:rPr lang="en-US" sz="1400" b="1" u="sng" dirty="0">
                          <a:latin typeface="Arial Narrow" pitchFamily="34" charset="0"/>
                          <a:ea typeface="Times New Roman"/>
                        </a:rPr>
                        <a:t>Pts</a:t>
                      </a:r>
                      <a:endParaRPr lang="en-US" sz="1800" b="1" u="sng" dirty="0">
                        <a:latin typeface="Arial Narrow" pitchFamily="34" charset="0"/>
                        <a:ea typeface="Times New Roman"/>
                      </a:endParaRPr>
                    </a:p>
                  </a:txBody>
                  <a:tcPr marL="8000" marR="8000" marT="8000" marB="8000" anchor="ctr">
                    <a:lnL>
                      <a:noFill/>
                    </a:lnL>
                    <a:lnR>
                      <a:noFill/>
                    </a:lnR>
                    <a:lnT>
                      <a:noFill/>
                    </a:lnT>
                    <a:lnB>
                      <a:noFill/>
                    </a:lnB>
                  </a:tcPr>
                </a:tc>
              </a:tr>
              <a:tr h="1620600">
                <a:tc>
                  <a:txBody>
                    <a:bodyPr/>
                    <a:lstStyle/>
                    <a:p>
                      <a:pPr marL="0" marR="0" algn="ctr">
                        <a:spcBef>
                          <a:spcPts val="0"/>
                        </a:spcBef>
                        <a:spcAft>
                          <a:spcPts val="0"/>
                        </a:spcAft>
                      </a:pPr>
                      <a:r>
                        <a:rPr lang="en-US" sz="1400" b="1" dirty="0">
                          <a:latin typeface="Arial Narrow" pitchFamily="34" charset="0"/>
                          <a:ea typeface="Times New Roman"/>
                        </a:rPr>
                        <a:t>Reflection on what you learned each day related to subject X</a:t>
                      </a:r>
                      <a:endParaRPr lang="en-US" sz="1800" b="1" dirty="0">
                        <a:latin typeface="Arial Narrow" pitchFamily="34" charset="0"/>
                        <a:ea typeface="Times New Roman"/>
                      </a:endParaRPr>
                    </a:p>
                  </a:txBody>
                  <a:tcPr marL="8000" marR="8000" marT="8000" marB="8000" anchor="ctr">
                    <a:lnL>
                      <a:noFill/>
                    </a:lnL>
                    <a:lnR>
                      <a:noFill/>
                    </a:lnR>
                    <a:lnT>
                      <a:noFill/>
                    </a:lnT>
                    <a:lnB>
                      <a:noFill/>
                    </a:lnB>
                  </a:tcPr>
                </a:tc>
                <a:tc>
                  <a:txBody>
                    <a:bodyPr/>
                    <a:lstStyle/>
                    <a:p>
                      <a:pPr marL="0" marR="0">
                        <a:spcBef>
                          <a:spcPts val="0"/>
                        </a:spcBef>
                        <a:spcAft>
                          <a:spcPts val="0"/>
                        </a:spcAft>
                      </a:pPr>
                      <a:r>
                        <a:rPr lang="en-US" sz="1400" dirty="0">
                          <a:latin typeface="Arial Narrow" pitchFamily="34" charset="0"/>
                          <a:ea typeface="Times New Roman"/>
                        </a:rPr>
                        <a:t>Reflection is not only or not necessarily what you learned, but more what you are thinking about what you learned (how you might apply it in your own lives; your frustrations or joys from what you have learned; questions you have). Included Entries for each day. </a:t>
                      </a:r>
                      <a:endParaRPr lang="en-US" sz="1800" dirty="0">
                        <a:latin typeface="Arial Narrow" pitchFamily="34" charset="0"/>
                        <a:ea typeface="Times New Roman"/>
                      </a:endParaRPr>
                    </a:p>
                  </a:txBody>
                  <a:tcPr marL="8000" marR="8000" marT="8000" marB="8000" anchor="ctr">
                    <a:lnL>
                      <a:noFill/>
                    </a:lnL>
                    <a:lnR>
                      <a:noFill/>
                    </a:lnR>
                    <a:lnT>
                      <a:noFill/>
                    </a:lnT>
                    <a:lnB>
                      <a:noFill/>
                    </a:lnB>
                  </a:tcPr>
                </a:tc>
                <a:tc>
                  <a:txBody>
                    <a:bodyPr/>
                    <a:lstStyle/>
                    <a:p>
                      <a:pPr marL="0" marR="0">
                        <a:spcBef>
                          <a:spcPts val="0"/>
                        </a:spcBef>
                        <a:spcAft>
                          <a:spcPts val="0"/>
                        </a:spcAft>
                      </a:pPr>
                      <a:r>
                        <a:rPr lang="en-US" sz="1400">
                          <a:latin typeface="Arial Narrow" pitchFamily="34" charset="0"/>
                          <a:ea typeface="Times New Roman"/>
                        </a:rPr>
                        <a:t>Blog tends to be more description of what what learned, with limited (or no) reflection on your thoughts about what you learned and how you might apply it, and on frustrations, questions.</a:t>
                      </a:r>
                      <a:endParaRPr lang="en-US" sz="1800">
                        <a:latin typeface="Arial Narrow" pitchFamily="34" charset="0"/>
                        <a:ea typeface="Times New Roman"/>
                      </a:endParaRPr>
                    </a:p>
                  </a:txBody>
                  <a:tcPr marL="8000" marR="8000" marT="8000" marB="8000" anchor="ctr">
                    <a:lnL>
                      <a:noFill/>
                    </a:lnL>
                    <a:lnR>
                      <a:noFill/>
                    </a:lnR>
                    <a:lnT>
                      <a:noFill/>
                    </a:lnT>
                    <a:lnB>
                      <a:noFill/>
                    </a:lnB>
                  </a:tcPr>
                </a:tc>
                <a:tc>
                  <a:txBody>
                    <a:bodyPr/>
                    <a:lstStyle/>
                    <a:p>
                      <a:pPr marL="0" marR="0"/>
                      <a:r>
                        <a:rPr lang="en-US" sz="1400">
                          <a:latin typeface="Arial Narrow" pitchFamily="34" charset="0"/>
                          <a:ea typeface="Times New Roman"/>
                        </a:rPr>
                        <a:t>x 2:</a:t>
                      </a:r>
                    </a:p>
                    <a:p>
                      <a:pPr marL="0" marR="0"/>
                      <a:r>
                        <a:rPr lang="en-US" sz="1400">
                          <a:latin typeface="Arial Narrow" pitchFamily="34" charset="0"/>
                          <a:ea typeface="Times New Roman"/>
                        </a:rPr>
                        <a:t>=/4</a:t>
                      </a:r>
                    </a:p>
                  </a:txBody>
                  <a:tcPr marL="8000" marR="8000" marT="8000" marB="8000" anchor="ctr">
                    <a:lnL>
                      <a:noFill/>
                    </a:lnL>
                    <a:lnR>
                      <a:noFill/>
                    </a:lnR>
                    <a:lnT>
                      <a:noFill/>
                    </a:lnT>
                    <a:lnB>
                      <a:noFill/>
                    </a:lnB>
                  </a:tcPr>
                </a:tc>
              </a:tr>
              <a:tr h="1265400">
                <a:tc>
                  <a:txBody>
                    <a:bodyPr/>
                    <a:lstStyle/>
                    <a:p>
                      <a:pPr marL="0" marR="0" algn="ctr">
                        <a:spcBef>
                          <a:spcPts val="0"/>
                        </a:spcBef>
                        <a:spcAft>
                          <a:spcPts val="0"/>
                        </a:spcAft>
                      </a:pPr>
                      <a:r>
                        <a:rPr lang="en-US" sz="1400" b="1" dirty="0">
                          <a:latin typeface="Arial Narrow" pitchFamily="34" charset="0"/>
                          <a:ea typeface="Times New Roman"/>
                        </a:rPr>
                        <a:t>Discussion of subject X</a:t>
                      </a:r>
                      <a:endParaRPr lang="en-US" sz="1800" b="1" dirty="0">
                        <a:latin typeface="Arial Narrow" pitchFamily="34" charset="0"/>
                        <a:ea typeface="Times New Roman"/>
                      </a:endParaRPr>
                    </a:p>
                  </a:txBody>
                  <a:tcPr marL="8000" marR="8000" marT="8000" marB="8000" anchor="ctr">
                    <a:lnL>
                      <a:noFill/>
                    </a:lnL>
                    <a:lnR>
                      <a:noFill/>
                    </a:lnR>
                    <a:lnT>
                      <a:noFill/>
                    </a:lnT>
                    <a:lnB>
                      <a:noFill/>
                    </a:lnB>
                  </a:tcPr>
                </a:tc>
                <a:tc>
                  <a:txBody>
                    <a:bodyPr/>
                    <a:lstStyle/>
                    <a:p>
                      <a:pPr marL="0" marR="0">
                        <a:spcBef>
                          <a:spcPts val="0"/>
                        </a:spcBef>
                        <a:spcAft>
                          <a:spcPts val="0"/>
                        </a:spcAft>
                      </a:pPr>
                      <a:r>
                        <a:rPr lang="en-US" sz="1400" dirty="0">
                          <a:latin typeface="Arial Narrow" pitchFamily="34" charset="0"/>
                          <a:ea typeface="Times New Roman"/>
                        </a:rPr>
                        <a:t>List URL for one of two of the websites you’ve viewed for your subject that you think are especially interesting; describe why you like them &amp; how you might use these in your teaching. </a:t>
                      </a:r>
                      <a:endParaRPr lang="en-US" sz="1800" dirty="0">
                        <a:latin typeface="Arial Narrow" pitchFamily="34" charset="0"/>
                        <a:ea typeface="Times New Roman"/>
                      </a:endParaRPr>
                    </a:p>
                  </a:txBody>
                  <a:tcPr marL="8000" marR="8000" marT="8000" marB="8000" anchor="ctr">
                    <a:lnL>
                      <a:noFill/>
                    </a:lnL>
                    <a:lnR>
                      <a:noFill/>
                    </a:lnR>
                    <a:lnT>
                      <a:noFill/>
                    </a:lnT>
                    <a:lnB>
                      <a:noFill/>
                    </a:lnB>
                  </a:tcPr>
                </a:tc>
                <a:tc>
                  <a:txBody>
                    <a:bodyPr/>
                    <a:lstStyle/>
                    <a:p>
                      <a:pPr marL="0" marR="0">
                        <a:spcBef>
                          <a:spcPts val="0"/>
                        </a:spcBef>
                        <a:spcAft>
                          <a:spcPts val="0"/>
                        </a:spcAft>
                      </a:pPr>
                      <a:r>
                        <a:rPr lang="en-US" sz="1400" dirty="0">
                          <a:latin typeface="Arial Narrow" pitchFamily="34" charset="0"/>
                          <a:ea typeface="Times New Roman"/>
                        </a:rPr>
                        <a:t>Lists website links but with very limited information about why you like the websites and how you might use them in learning about subject X </a:t>
                      </a:r>
                      <a:endParaRPr lang="en-US" sz="1800" dirty="0">
                        <a:latin typeface="Arial Narrow" pitchFamily="34" charset="0"/>
                        <a:ea typeface="Times New Roman"/>
                      </a:endParaRPr>
                    </a:p>
                  </a:txBody>
                  <a:tcPr marL="8000" marR="8000" marT="8000" marB="8000" anchor="ctr">
                    <a:lnL>
                      <a:noFill/>
                    </a:lnL>
                    <a:lnR>
                      <a:noFill/>
                    </a:lnR>
                    <a:lnT>
                      <a:noFill/>
                    </a:lnT>
                    <a:lnB>
                      <a:noFill/>
                    </a:lnB>
                  </a:tcPr>
                </a:tc>
                <a:tc>
                  <a:txBody>
                    <a:bodyPr/>
                    <a:lstStyle/>
                    <a:p>
                      <a:pPr marL="0" marR="0">
                        <a:spcBef>
                          <a:spcPts val="0"/>
                        </a:spcBef>
                        <a:spcAft>
                          <a:spcPts val="0"/>
                        </a:spcAft>
                      </a:pPr>
                      <a:r>
                        <a:rPr lang="en-US" sz="1400">
                          <a:latin typeface="Arial Narrow" pitchFamily="34" charset="0"/>
                          <a:ea typeface="Times New Roman"/>
                        </a:rPr>
                        <a:t>/2 </a:t>
                      </a:r>
                      <a:endParaRPr lang="en-US" sz="1800">
                        <a:latin typeface="Arial Narrow" pitchFamily="34" charset="0"/>
                        <a:ea typeface="Times New Roman"/>
                      </a:endParaRPr>
                    </a:p>
                  </a:txBody>
                  <a:tcPr marL="8000" marR="8000" marT="8000" marB="8000" anchor="ctr">
                    <a:lnL>
                      <a:noFill/>
                    </a:lnL>
                    <a:lnR>
                      <a:noFill/>
                    </a:lnR>
                    <a:lnT>
                      <a:noFill/>
                    </a:lnT>
                    <a:lnB>
                      <a:noFill/>
                    </a:lnB>
                  </a:tcPr>
                </a:tc>
              </a:tr>
              <a:tr h="1443000">
                <a:tc>
                  <a:txBody>
                    <a:bodyPr/>
                    <a:lstStyle/>
                    <a:p>
                      <a:pPr marL="0" marR="0" algn="ctr">
                        <a:spcBef>
                          <a:spcPts val="0"/>
                        </a:spcBef>
                        <a:spcAft>
                          <a:spcPts val="0"/>
                        </a:spcAft>
                      </a:pPr>
                      <a:r>
                        <a:rPr lang="en-US" sz="1400" b="1" dirty="0">
                          <a:latin typeface="Arial Narrow" pitchFamily="34" charset="0"/>
                          <a:ea typeface="Times New Roman"/>
                        </a:rPr>
                        <a:t>Report on issue in subject X </a:t>
                      </a:r>
                      <a:endParaRPr lang="en-US" sz="1800" b="1" dirty="0">
                        <a:latin typeface="Arial Narrow" pitchFamily="34" charset="0"/>
                        <a:ea typeface="Times New Roman"/>
                      </a:endParaRPr>
                    </a:p>
                  </a:txBody>
                  <a:tcPr marL="8000" marR="8000" marT="8000" marB="8000" anchor="ctr">
                    <a:lnL>
                      <a:noFill/>
                    </a:lnL>
                    <a:lnR>
                      <a:noFill/>
                    </a:lnR>
                    <a:lnT>
                      <a:noFill/>
                    </a:lnT>
                    <a:lnB>
                      <a:noFill/>
                    </a:lnB>
                  </a:tcPr>
                </a:tc>
                <a:tc>
                  <a:txBody>
                    <a:bodyPr/>
                    <a:lstStyle/>
                    <a:p>
                      <a:pPr marL="0" marR="0">
                        <a:spcBef>
                          <a:spcPts val="0"/>
                        </a:spcBef>
                        <a:spcAft>
                          <a:spcPts val="0"/>
                        </a:spcAft>
                      </a:pPr>
                      <a:r>
                        <a:rPr lang="en-US" sz="1400" dirty="0">
                          <a:latin typeface="Arial Narrow" pitchFamily="34" charset="0"/>
                          <a:ea typeface="Times New Roman"/>
                        </a:rPr>
                        <a:t>Describe the issue that you researched and summarize your findings. Your summary reflects evidence of outside reading and research. At least two of your blog entries involved discussion of your issue. </a:t>
                      </a:r>
                      <a:endParaRPr lang="en-US" sz="1800" dirty="0">
                        <a:latin typeface="Arial Narrow" pitchFamily="34" charset="0"/>
                        <a:ea typeface="Times New Roman"/>
                      </a:endParaRPr>
                    </a:p>
                  </a:txBody>
                  <a:tcPr marL="8000" marR="8000" marT="8000" marB="8000" anchor="ctr">
                    <a:lnL>
                      <a:noFill/>
                    </a:lnL>
                    <a:lnR>
                      <a:noFill/>
                    </a:lnR>
                    <a:lnT>
                      <a:noFill/>
                    </a:lnT>
                    <a:lnB>
                      <a:noFill/>
                    </a:lnB>
                  </a:tcPr>
                </a:tc>
                <a:tc>
                  <a:txBody>
                    <a:bodyPr/>
                    <a:lstStyle/>
                    <a:p>
                      <a:pPr marL="0" marR="0">
                        <a:spcBef>
                          <a:spcPts val="0"/>
                        </a:spcBef>
                        <a:spcAft>
                          <a:spcPts val="0"/>
                        </a:spcAft>
                      </a:pPr>
                      <a:r>
                        <a:rPr lang="en-US" sz="1400" dirty="0">
                          <a:latin typeface="Arial Narrow" pitchFamily="34" charset="0"/>
                          <a:ea typeface="Times New Roman"/>
                        </a:rPr>
                        <a:t>Brief description of your subject. Summary is superficial and shows limited evidence of outside reading. </a:t>
                      </a:r>
                      <a:endParaRPr lang="en-US" sz="1800" dirty="0">
                        <a:latin typeface="Arial Narrow" pitchFamily="34" charset="0"/>
                        <a:ea typeface="Times New Roman"/>
                      </a:endParaRPr>
                    </a:p>
                  </a:txBody>
                  <a:tcPr marL="8000" marR="8000" marT="8000" marB="8000" anchor="ctr">
                    <a:lnL>
                      <a:noFill/>
                    </a:lnL>
                    <a:lnR>
                      <a:noFill/>
                    </a:lnR>
                    <a:lnT>
                      <a:noFill/>
                    </a:lnT>
                    <a:lnB>
                      <a:noFill/>
                    </a:lnB>
                  </a:tcPr>
                </a:tc>
                <a:tc>
                  <a:txBody>
                    <a:bodyPr/>
                    <a:lstStyle/>
                    <a:p>
                      <a:pPr marL="0" marR="0"/>
                      <a:r>
                        <a:rPr lang="en-US" sz="1400">
                          <a:latin typeface="Arial Narrow" pitchFamily="34" charset="0"/>
                          <a:ea typeface="Times New Roman"/>
                        </a:rPr>
                        <a:t>x 2</a:t>
                      </a:r>
                    </a:p>
                    <a:p>
                      <a:pPr marL="0" marR="0"/>
                      <a:r>
                        <a:rPr lang="en-US" sz="1400">
                          <a:latin typeface="Arial Narrow" pitchFamily="34" charset="0"/>
                          <a:ea typeface="Times New Roman"/>
                        </a:rPr>
                        <a:t>=/4</a:t>
                      </a:r>
                    </a:p>
                  </a:txBody>
                  <a:tcPr marL="8000" marR="8000" marT="8000" marB="8000" anchor="ctr">
                    <a:lnL>
                      <a:noFill/>
                    </a:lnL>
                    <a:lnR>
                      <a:noFill/>
                    </a:lnR>
                    <a:lnT>
                      <a:noFill/>
                    </a:lnT>
                    <a:lnB>
                      <a:noFill/>
                    </a:lnB>
                  </a:tcPr>
                </a:tc>
              </a:tr>
              <a:tr h="910200">
                <a:tc>
                  <a:txBody>
                    <a:bodyPr/>
                    <a:lstStyle/>
                    <a:p>
                      <a:pPr marL="0" marR="0" algn="ctr">
                        <a:spcBef>
                          <a:spcPts val="0"/>
                        </a:spcBef>
                        <a:spcAft>
                          <a:spcPts val="0"/>
                        </a:spcAft>
                      </a:pPr>
                      <a:r>
                        <a:rPr lang="en-US" sz="1400" b="1" dirty="0">
                          <a:latin typeface="Arial Narrow" pitchFamily="34" charset="0"/>
                          <a:ea typeface="Times New Roman"/>
                        </a:rPr>
                        <a:t>Responded to blogs of blog partners </a:t>
                      </a:r>
                      <a:endParaRPr lang="en-US" sz="1800" b="1" dirty="0">
                        <a:latin typeface="Arial Narrow" pitchFamily="34" charset="0"/>
                        <a:ea typeface="Times New Roman"/>
                      </a:endParaRPr>
                    </a:p>
                  </a:txBody>
                  <a:tcPr marL="8000" marR="8000" marT="8000" marB="8000" anchor="ctr">
                    <a:lnL>
                      <a:noFill/>
                    </a:lnL>
                    <a:lnR>
                      <a:noFill/>
                    </a:lnR>
                    <a:lnT>
                      <a:noFill/>
                    </a:lnT>
                    <a:lnB>
                      <a:noFill/>
                    </a:lnB>
                  </a:tcPr>
                </a:tc>
                <a:tc>
                  <a:txBody>
                    <a:bodyPr/>
                    <a:lstStyle/>
                    <a:p>
                      <a:pPr marL="0" marR="0">
                        <a:spcBef>
                          <a:spcPts val="0"/>
                        </a:spcBef>
                        <a:spcAft>
                          <a:spcPts val="0"/>
                        </a:spcAft>
                      </a:pPr>
                      <a:r>
                        <a:rPr lang="en-US" sz="1400">
                          <a:latin typeface="Arial Narrow" pitchFamily="34" charset="0"/>
                          <a:ea typeface="Times New Roman"/>
                        </a:rPr>
                        <a:t>Responded to blogs of at least two other people. You showed an interested and responsive presence in your blog partners' blogs. </a:t>
                      </a:r>
                      <a:endParaRPr lang="en-US" sz="1800">
                        <a:latin typeface="Arial Narrow" pitchFamily="34" charset="0"/>
                        <a:ea typeface="Times New Roman"/>
                      </a:endParaRPr>
                    </a:p>
                  </a:txBody>
                  <a:tcPr marL="8000" marR="8000" marT="8000" marB="8000" anchor="ctr">
                    <a:lnL>
                      <a:noFill/>
                    </a:lnL>
                    <a:lnR>
                      <a:noFill/>
                    </a:lnR>
                    <a:lnT>
                      <a:noFill/>
                    </a:lnT>
                    <a:lnB>
                      <a:noFill/>
                    </a:lnB>
                  </a:tcPr>
                </a:tc>
                <a:tc>
                  <a:txBody>
                    <a:bodyPr/>
                    <a:lstStyle/>
                    <a:p>
                      <a:pPr marL="0" marR="0">
                        <a:spcBef>
                          <a:spcPts val="0"/>
                        </a:spcBef>
                        <a:spcAft>
                          <a:spcPts val="0"/>
                        </a:spcAft>
                      </a:pPr>
                      <a:r>
                        <a:rPr lang="en-US" sz="1400" dirty="0">
                          <a:latin typeface="Arial Narrow" pitchFamily="34" charset="0"/>
                          <a:ea typeface="Times New Roman"/>
                        </a:rPr>
                        <a:t>Responded only to one person's blog. Responses were token </a:t>
                      </a:r>
                      <a:endParaRPr lang="en-US" sz="1800" dirty="0">
                        <a:latin typeface="Arial Narrow" pitchFamily="34" charset="0"/>
                        <a:ea typeface="Times New Roman"/>
                      </a:endParaRPr>
                    </a:p>
                  </a:txBody>
                  <a:tcPr marL="8000" marR="8000" marT="8000" marB="8000" anchor="ctr">
                    <a:lnL>
                      <a:noFill/>
                    </a:lnL>
                    <a:lnR>
                      <a:noFill/>
                    </a:lnR>
                    <a:lnT>
                      <a:noFill/>
                    </a:lnT>
                    <a:lnB>
                      <a:noFill/>
                    </a:lnB>
                  </a:tcPr>
                </a:tc>
                <a:tc>
                  <a:txBody>
                    <a:bodyPr/>
                    <a:lstStyle/>
                    <a:p>
                      <a:pPr marL="0" marR="0">
                        <a:spcBef>
                          <a:spcPts val="0"/>
                        </a:spcBef>
                        <a:spcAft>
                          <a:spcPts val="0"/>
                        </a:spcAft>
                      </a:pPr>
                      <a:r>
                        <a:rPr lang="en-US" sz="1400" dirty="0">
                          <a:latin typeface="Arial Narrow" pitchFamily="34" charset="0"/>
                          <a:ea typeface="Times New Roman"/>
                        </a:rPr>
                        <a:t>/2</a:t>
                      </a:r>
                      <a:endParaRPr lang="en-US" sz="1800" dirty="0">
                        <a:latin typeface="Arial Narrow" pitchFamily="34" charset="0"/>
                        <a:ea typeface="Times New Roman"/>
                      </a:endParaRPr>
                    </a:p>
                  </a:txBody>
                  <a:tcPr marL="8000" marR="8000" marT="8000" marB="8000" anchor="ctr">
                    <a:lnL>
                      <a:noFill/>
                    </a:lnL>
                    <a:lnR>
                      <a:noFill/>
                    </a:lnR>
                    <a:lnT>
                      <a:noFill/>
                    </a:lnT>
                    <a:lnB>
                      <a:noFill/>
                    </a:lnB>
                  </a:tcPr>
                </a:tc>
              </a:tr>
              <a:tr h="47400">
                <a:tc gridSpan="3">
                  <a:txBody>
                    <a:bodyPr/>
                    <a:lstStyle/>
                    <a:p>
                      <a:pPr marL="0" marR="0">
                        <a:spcBef>
                          <a:spcPts val="0"/>
                        </a:spcBef>
                        <a:spcAft>
                          <a:spcPts val="0"/>
                        </a:spcAft>
                      </a:pPr>
                      <a:r>
                        <a:rPr lang="en-US" sz="800">
                          <a:latin typeface="Times New Roman"/>
                          <a:ea typeface="Times New Roman"/>
                        </a:rPr>
                        <a:t>Total points:   </a:t>
                      </a:r>
                      <a:endParaRPr lang="en-US" sz="1000">
                        <a:latin typeface="Times New Roman"/>
                        <a:ea typeface="Times New Roman"/>
                      </a:endParaRPr>
                    </a:p>
                  </a:txBody>
                  <a:tcPr marL="8000" marR="8000" marT="8000" marB="8000" anchor="ctr">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marL="0" marR="0">
                        <a:spcBef>
                          <a:spcPts val="0"/>
                        </a:spcBef>
                        <a:spcAft>
                          <a:spcPts val="0"/>
                        </a:spcAft>
                      </a:pPr>
                      <a:r>
                        <a:rPr lang="en-US" sz="800" dirty="0">
                          <a:latin typeface="Times New Roman"/>
                          <a:ea typeface="Times New Roman"/>
                        </a:rPr>
                        <a:t>/12</a:t>
                      </a:r>
                      <a:endParaRPr lang="en-US" sz="1000" dirty="0">
                        <a:latin typeface="Times New Roman"/>
                        <a:ea typeface="Times New Roman"/>
                      </a:endParaRPr>
                    </a:p>
                  </a:txBody>
                  <a:tcPr marL="8000" marR="8000" marT="8000" marB="8000" anchor="ctr">
                    <a:lnL>
                      <a:noFill/>
                    </a:lnL>
                    <a:lnR>
                      <a:noFill/>
                    </a:lnR>
                    <a:lnT>
                      <a:noFill/>
                    </a:lnT>
                    <a:lnB>
                      <a:noFill/>
                    </a:lnB>
                  </a:tcPr>
                </a:tc>
              </a:tr>
            </a:tbl>
          </a:graphicData>
        </a:graphic>
      </p:graphicFrame>
    </p:spTree>
  </p:cSld>
  <p:clrMapOvr>
    <a:masterClrMapping/>
  </p:clrMapOvr>
  <p:transition spd="slow">
    <p:pull dir="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04798" y="1066800"/>
          <a:ext cx="8458201" cy="5499690"/>
        </p:xfrm>
        <a:graphic>
          <a:graphicData uri="http://schemas.openxmlformats.org/drawingml/2006/table">
            <a:tbl>
              <a:tblPr/>
              <a:tblGrid>
                <a:gridCol w="1662232"/>
                <a:gridCol w="1477329"/>
                <a:gridCol w="1329660"/>
                <a:gridCol w="1329660"/>
                <a:gridCol w="1329660"/>
                <a:gridCol w="1329660"/>
              </a:tblGrid>
              <a:tr h="365469">
                <a:tc>
                  <a:txBody>
                    <a:bodyPr/>
                    <a:lstStyle/>
                    <a:p>
                      <a:pPr marL="0" marR="0" algn="ctr">
                        <a:spcBef>
                          <a:spcPts val="0"/>
                        </a:spcBef>
                        <a:spcAft>
                          <a:spcPts val="0"/>
                        </a:spcAft>
                      </a:pPr>
                      <a:r>
                        <a:rPr lang="en-US" sz="1200" dirty="0">
                          <a:solidFill>
                            <a:schemeClr val="bg1"/>
                          </a:solidFill>
                          <a:latin typeface="Arial"/>
                          <a:ea typeface="Times New Roman"/>
                        </a:rPr>
                        <a:t>CATEGORY</a:t>
                      </a:r>
                      <a:endParaRPr lang="en-US" sz="1800" dirty="0">
                        <a:solidFill>
                          <a:schemeClr val="bg1"/>
                        </a:solidFill>
                        <a:latin typeface="Times New Roman"/>
                        <a:ea typeface="Times New Roman"/>
                      </a:endParaRPr>
                    </a:p>
                  </a:txBody>
                  <a:tcPr marL="13645" marR="13645" marT="13645" marB="13645" anchor="b">
                    <a:lnL>
                      <a:noFill/>
                    </a:lnL>
                    <a:lnR>
                      <a:noFill/>
                    </a:lnR>
                    <a:lnT>
                      <a:noFill/>
                    </a:lnT>
                    <a:lnB>
                      <a:noFill/>
                    </a:lnB>
                    <a:solidFill>
                      <a:srgbClr val="FFFF99"/>
                    </a:solidFill>
                  </a:tcPr>
                </a:tc>
                <a:tc>
                  <a:txBody>
                    <a:bodyPr/>
                    <a:lstStyle/>
                    <a:p>
                      <a:pPr marL="0" marR="0" algn="ctr">
                        <a:spcBef>
                          <a:spcPts val="0"/>
                        </a:spcBef>
                        <a:spcAft>
                          <a:spcPts val="0"/>
                        </a:spcAft>
                      </a:pPr>
                      <a:r>
                        <a:rPr lang="en-US" sz="1200" b="1">
                          <a:solidFill>
                            <a:schemeClr val="bg1"/>
                          </a:solidFill>
                          <a:latin typeface="Arial"/>
                          <a:ea typeface="Times New Roman"/>
                        </a:rPr>
                        <a:t>Level 4</a:t>
                      </a:r>
                      <a:endParaRPr lang="en-US" sz="1800">
                        <a:solidFill>
                          <a:schemeClr val="bg1"/>
                        </a:solidFill>
                        <a:latin typeface="Times New Roman"/>
                        <a:ea typeface="Times New Roman"/>
                      </a:endParaRPr>
                    </a:p>
                  </a:txBody>
                  <a:tcPr marL="13645" marR="13645" marT="13645" marB="13645" anchor="b">
                    <a:lnL>
                      <a:noFill/>
                    </a:lnL>
                    <a:lnR>
                      <a:noFill/>
                    </a:lnR>
                    <a:lnT>
                      <a:noFill/>
                    </a:lnT>
                    <a:lnB>
                      <a:noFill/>
                    </a:lnB>
                    <a:solidFill>
                      <a:srgbClr val="FFFF99"/>
                    </a:solidFill>
                  </a:tcPr>
                </a:tc>
                <a:tc>
                  <a:txBody>
                    <a:bodyPr/>
                    <a:lstStyle/>
                    <a:p>
                      <a:pPr marL="0" marR="0" algn="ctr">
                        <a:spcBef>
                          <a:spcPts val="0"/>
                        </a:spcBef>
                        <a:spcAft>
                          <a:spcPts val="0"/>
                        </a:spcAft>
                      </a:pPr>
                      <a:r>
                        <a:rPr lang="en-US" sz="1200" b="1" dirty="0">
                          <a:solidFill>
                            <a:schemeClr val="bg1"/>
                          </a:solidFill>
                          <a:latin typeface="Arial"/>
                          <a:ea typeface="Times New Roman"/>
                        </a:rPr>
                        <a:t>Level 3</a:t>
                      </a:r>
                      <a:endParaRPr lang="en-US" sz="1800" dirty="0">
                        <a:solidFill>
                          <a:schemeClr val="bg1"/>
                        </a:solidFill>
                        <a:latin typeface="Times New Roman"/>
                        <a:ea typeface="Times New Roman"/>
                      </a:endParaRPr>
                    </a:p>
                  </a:txBody>
                  <a:tcPr marL="13645" marR="13645" marT="13645" marB="13645" anchor="b">
                    <a:lnL>
                      <a:noFill/>
                    </a:lnL>
                    <a:lnR>
                      <a:noFill/>
                    </a:lnR>
                    <a:lnT>
                      <a:noFill/>
                    </a:lnT>
                    <a:lnB>
                      <a:noFill/>
                    </a:lnB>
                    <a:solidFill>
                      <a:srgbClr val="FFFF99"/>
                    </a:solidFill>
                  </a:tcPr>
                </a:tc>
                <a:tc>
                  <a:txBody>
                    <a:bodyPr/>
                    <a:lstStyle/>
                    <a:p>
                      <a:pPr marL="0" marR="0" algn="ctr">
                        <a:spcBef>
                          <a:spcPts val="0"/>
                        </a:spcBef>
                        <a:spcAft>
                          <a:spcPts val="0"/>
                        </a:spcAft>
                      </a:pPr>
                      <a:r>
                        <a:rPr lang="en-US" sz="1200" b="1">
                          <a:solidFill>
                            <a:schemeClr val="bg1"/>
                          </a:solidFill>
                          <a:latin typeface="Arial"/>
                          <a:ea typeface="Times New Roman"/>
                        </a:rPr>
                        <a:t>Level 2</a:t>
                      </a:r>
                      <a:endParaRPr lang="en-US" sz="1800">
                        <a:solidFill>
                          <a:schemeClr val="bg1"/>
                        </a:solidFill>
                        <a:latin typeface="Times New Roman"/>
                        <a:ea typeface="Times New Roman"/>
                      </a:endParaRPr>
                    </a:p>
                  </a:txBody>
                  <a:tcPr marL="13645" marR="13645" marT="13645" marB="13645" anchor="b">
                    <a:lnL>
                      <a:noFill/>
                    </a:lnL>
                    <a:lnR>
                      <a:noFill/>
                    </a:lnR>
                    <a:lnT>
                      <a:noFill/>
                    </a:lnT>
                    <a:lnB>
                      <a:noFill/>
                    </a:lnB>
                    <a:solidFill>
                      <a:srgbClr val="FFFF99"/>
                    </a:solidFill>
                  </a:tcPr>
                </a:tc>
                <a:tc>
                  <a:txBody>
                    <a:bodyPr/>
                    <a:lstStyle/>
                    <a:p>
                      <a:pPr marL="0" marR="0" algn="ctr">
                        <a:spcBef>
                          <a:spcPts val="0"/>
                        </a:spcBef>
                        <a:spcAft>
                          <a:spcPts val="0"/>
                        </a:spcAft>
                      </a:pPr>
                      <a:r>
                        <a:rPr lang="en-US" sz="1200" b="1">
                          <a:solidFill>
                            <a:schemeClr val="bg1"/>
                          </a:solidFill>
                          <a:latin typeface="Arial"/>
                          <a:ea typeface="Times New Roman"/>
                        </a:rPr>
                        <a:t>Level 1</a:t>
                      </a:r>
                      <a:endParaRPr lang="en-US" sz="1800">
                        <a:solidFill>
                          <a:schemeClr val="bg1"/>
                        </a:solidFill>
                        <a:latin typeface="Times New Roman"/>
                        <a:ea typeface="Times New Roman"/>
                      </a:endParaRPr>
                    </a:p>
                  </a:txBody>
                  <a:tcPr marL="13645" marR="13645" marT="13645" marB="13645" anchor="b">
                    <a:lnL>
                      <a:noFill/>
                    </a:lnL>
                    <a:lnR>
                      <a:noFill/>
                    </a:lnR>
                    <a:lnT>
                      <a:noFill/>
                    </a:lnT>
                    <a:lnB>
                      <a:noFill/>
                    </a:lnB>
                    <a:solidFill>
                      <a:srgbClr val="FFFF99"/>
                    </a:solidFill>
                  </a:tcPr>
                </a:tc>
                <a:tc>
                  <a:txBody>
                    <a:bodyPr/>
                    <a:lstStyle/>
                    <a:p>
                      <a:pPr marL="0" marR="0" algn="ctr">
                        <a:spcBef>
                          <a:spcPts val="0"/>
                        </a:spcBef>
                        <a:spcAft>
                          <a:spcPts val="0"/>
                        </a:spcAft>
                      </a:pPr>
                      <a:r>
                        <a:rPr lang="en-US" sz="1200" b="1" dirty="0">
                          <a:solidFill>
                            <a:schemeClr val="bg1"/>
                          </a:solidFill>
                          <a:latin typeface="Arial"/>
                          <a:ea typeface="Times New Roman"/>
                        </a:rPr>
                        <a:t>Level 0</a:t>
                      </a:r>
                      <a:endParaRPr lang="en-US" sz="1800" dirty="0">
                        <a:solidFill>
                          <a:schemeClr val="bg1"/>
                        </a:solidFill>
                        <a:latin typeface="Times New Roman"/>
                        <a:ea typeface="Times New Roman"/>
                      </a:endParaRPr>
                    </a:p>
                  </a:txBody>
                  <a:tcPr marL="13645" marR="13645" marT="13645" marB="13645" anchor="b">
                    <a:lnL>
                      <a:noFill/>
                    </a:lnL>
                    <a:lnR>
                      <a:noFill/>
                    </a:lnR>
                    <a:lnT>
                      <a:noFill/>
                    </a:lnT>
                    <a:lnB>
                      <a:noFill/>
                    </a:lnB>
                    <a:solidFill>
                      <a:srgbClr val="FFFF99"/>
                    </a:solidFill>
                  </a:tcPr>
                </a:tc>
              </a:tr>
              <a:tr h="1209867">
                <a:tc>
                  <a:txBody>
                    <a:bodyPr/>
                    <a:lstStyle/>
                    <a:p>
                      <a:pPr marL="0" marR="0">
                        <a:spcBef>
                          <a:spcPts val="0"/>
                        </a:spcBef>
                        <a:spcAft>
                          <a:spcPts val="0"/>
                        </a:spcAft>
                      </a:pPr>
                      <a:r>
                        <a:rPr lang="en-US" sz="1200" b="1">
                          <a:solidFill>
                            <a:schemeClr val="tx1"/>
                          </a:solidFill>
                          <a:latin typeface="Arial"/>
                          <a:ea typeface="Times New Roman"/>
                        </a:rPr>
                        <a:t>Answered Prompt/Question</a:t>
                      </a:r>
                      <a:endParaRPr lang="en-US" sz="1800">
                        <a:solidFill>
                          <a:schemeClr val="tx1"/>
                        </a:solidFill>
                        <a:latin typeface="Times New Roman"/>
                        <a:ea typeface="Times New Roman"/>
                      </a:endParaRPr>
                    </a:p>
                  </a:txBody>
                  <a:tcPr marL="13645" marR="13645" marT="13645" marB="13645">
                    <a:lnL>
                      <a:noFill/>
                    </a:lnL>
                    <a:lnR>
                      <a:noFill/>
                    </a:lnR>
                    <a:lnT>
                      <a:noFill/>
                    </a:lnT>
                    <a:lnB>
                      <a:noFill/>
                    </a:lnB>
                  </a:tcPr>
                </a:tc>
                <a:tc>
                  <a:txBody>
                    <a:bodyPr/>
                    <a:lstStyle/>
                    <a:p>
                      <a:pPr marL="0" marR="0">
                        <a:spcBef>
                          <a:spcPts val="0"/>
                        </a:spcBef>
                        <a:spcAft>
                          <a:spcPts val="0"/>
                        </a:spcAft>
                      </a:pPr>
                      <a:r>
                        <a:rPr lang="en-US" sz="1200">
                          <a:solidFill>
                            <a:schemeClr val="tx1"/>
                          </a:solidFill>
                          <a:latin typeface="Arial"/>
                          <a:ea typeface="Times New Roman"/>
                        </a:rPr>
                        <a:t>You show a complete understanding of what you have read.</a:t>
                      </a:r>
                      <a:endParaRPr lang="en-US" sz="1800">
                        <a:solidFill>
                          <a:schemeClr val="tx1"/>
                        </a:solidFill>
                        <a:latin typeface="Times New Roman"/>
                        <a:ea typeface="Times New Roman"/>
                      </a:endParaRPr>
                    </a:p>
                  </a:txBody>
                  <a:tcPr marL="13645" marR="13645" marT="13645" marB="13645">
                    <a:lnL>
                      <a:noFill/>
                    </a:lnL>
                    <a:lnR>
                      <a:noFill/>
                    </a:lnR>
                    <a:lnT>
                      <a:noFill/>
                    </a:lnT>
                    <a:lnB>
                      <a:noFill/>
                    </a:lnB>
                  </a:tcPr>
                </a:tc>
                <a:tc>
                  <a:txBody>
                    <a:bodyPr/>
                    <a:lstStyle/>
                    <a:p>
                      <a:pPr marL="0" marR="0">
                        <a:spcBef>
                          <a:spcPts val="0"/>
                        </a:spcBef>
                        <a:spcAft>
                          <a:spcPts val="0"/>
                        </a:spcAft>
                      </a:pPr>
                      <a:r>
                        <a:rPr lang="en-US" sz="1200" dirty="0">
                          <a:solidFill>
                            <a:schemeClr val="tx1"/>
                          </a:solidFill>
                          <a:latin typeface="Arial"/>
                          <a:ea typeface="Times New Roman"/>
                        </a:rPr>
                        <a:t>You show a good understanding of what you have read.</a:t>
                      </a:r>
                      <a:endParaRPr lang="en-US" sz="1800" dirty="0">
                        <a:solidFill>
                          <a:schemeClr val="tx1"/>
                        </a:solidFill>
                        <a:latin typeface="Times New Roman"/>
                        <a:ea typeface="Times New Roman"/>
                      </a:endParaRPr>
                    </a:p>
                  </a:txBody>
                  <a:tcPr marL="13645" marR="13645" marT="13645" marB="13645">
                    <a:lnL>
                      <a:noFill/>
                    </a:lnL>
                    <a:lnR>
                      <a:noFill/>
                    </a:lnR>
                    <a:lnT>
                      <a:noFill/>
                    </a:lnT>
                    <a:lnB>
                      <a:noFill/>
                    </a:lnB>
                  </a:tcPr>
                </a:tc>
                <a:tc>
                  <a:txBody>
                    <a:bodyPr/>
                    <a:lstStyle/>
                    <a:p>
                      <a:pPr marL="0" marR="0">
                        <a:spcBef>
                          <a:spcPts val="0"/>
                        </a:spcBef>
                        <a:spcAft>
                          <a:spcPts val="0"/>
                        </a:spcAft>
                      </a:pPr>
                      <a:r>
                        <a:rPr lang="en-US" sz="1200" dirty="0">
                          <a:solidFill>
                            <a:schemeClr val="tx1"/>
                          </a:solidFill>
                          <a:latin typeface="Arial"/>
                          <a:ea typeface="Times New Roman"/>
                        </a:rPr>
                        <a:t>You show some understanding of what you have read.</a:t>
                      </a:r>
                      <a:endParaRPr lang="en-US" sz="1800" dirty="0">
                        <a:solidFill>
                          <a:schemeClr val="tx1"/>
                        </a:solidFill>
                        <a:latin typeface="Times New Roman"/>
                        <a:ea typeface="Times New Roman"/>
                      </a:endParaRPr>
                    </a:p>
                  </a:txBody>
                  <a:tcPr marL="13645" marR="13645" marT="13645" marB="13645">
                    <a:lnL>
                      <a:noFill/>
                    </a:lnL>
                    <a:lnR>
                      <a:noFill/>
                    </a:lnR>
                    <a:lnT>
                      <a:noFill/>
                    </a:lnT>
                    <a:lnB>
                      <a:noFill/>
                    </a:lnB>
                  </a:tcPr>
                </a:tc>
                <a:tc>
                  <a:txBody>
                    <a:bodyPr/>
                    <a:lstStyle/>
                    <a:p>
                      <a:pPr marL="0" marR="0">
                        <a:spcBef>
                          <a:spcPts val="0"/>
                        </a:spcBef>
                        <a:spcAft>
                          <a:spcPts val="0"/>
                        </a:spcAft>
                      </a:pPr>
                      <a:r>
                        <a:rPr lang="en-US" sz="1200">
                          <a:solidFill>
                            <a:schemeClr val="tx1"/>
                          </a:solidFill>
                          <a:latin typeface="Arial"/>
                          <a:ea typeface="Times New Roman"/>
                        </a:rPr>
                        <a:t>You tried, but it is difficult to tell from what you wrote that you understand the story.</a:t>
                      </a:r>
                      <a:endParaRPr lang="en-US" sz="1800">
                        <a:solidFill>
                          <a:schemeClr val="tx1"/>
                        </a:solidFill>
                        <a:latin typeface="Times New Roman"/>
                        <a:ea typeface="Times New Roman"/>
                      </a:endParaRPr>
                    </a:p>
                  </a:txBody>
                  <a:tcPr marL="13645" marR="13645" marT="13645" marB="13645">
                    <a:lnL>
                      <a:noFill/>
                    </a:lnL>
                    <a:lnR>
                      <a:noFill/>
                    </a:lnR>
                    <a:lnT>
                      <a:noFill/>
                    </a:lnT>
                    <a:lnB>
                      <a:noFill/>
                    </a:lnB>
                  </a:tcPr>
                </a:tc>
                <a:tc>
                  <a:txBody>
                    <a:bodyPr/>
                    <a:lstStyle/>
                    <a:p>
                      <a:pPr marL="0" marR="0">
                        <a:spcBef>
                          <a:spcPts val="0"/>
                        </a:spcBef>
                        <a:spcAft>
                          <a:spcPts val="0"/>
                        </a:spcAft>
                      </a:pPr>
                      <a:r>
                        <a:rPr lang="en-US" sz="1050">
                          <a:solidFill>
                            <a:schemeClr val="tx1"/>
                          </a:solidFill>
                          <a:latin typeface="Arial"/>
                          <a:ea typeface="Times New Roman"/>
                        </a:rPr>
                        <a:t>You typed nothing on your blog.</a:t>
                      </a:r>
                      <a:endParaRPr lang="en-US" sz="1800">
                        <a:solidFill>
                          <a:schemeClr val="tx1"/>
                        </a:solidFill>
                        <a:latin typeface="Times New Roman"/>
                        <a:ea typeface="Times New Roman"/>
                      </a:endParaRPr>
                    </a:p>
                  </a:txBody>
                  <a:tcPr marL="13645" marR="13645" marT="13645" marB="13645">
                    <a:lnL>
                      <a:noFill/>
                    </a:lnL>
                    <a:lnR>
                      <a:noFill/>
                    </a:lnR>
                    <a:lnT>
                      <a:noFill/>
                    </a:lnT>
                    <a:lnB>
                      <a:noFill/>
                    </a:lnB>
                  </a:tcPr>
                </a:tc>
              </a:tr>
              <a:tr h="928400">
                <a:tc>
                  <a:txBody>
                    <a:bodyPr/>
                    <a:lstStyle/>
                    <a:p>
                      <a:pPr marL="0" marR="0">
                        <a:spcBef>
                          <a:spcPts val="0"/>
                        </a:spcBef>
                        <a:spcAft>
                          <a:spcPts val="0"/>
                        </a:spcAft>
                      </a:pPr>
                      <a:r>
                        <a:rPr lang="en-US" sz="1200" b="1">
                          <a:solidFill>
                            <a:schemeClr val="tx1"/>
                          </a:solidFill>
                          <a:latin typeface="Arial"/>
                          <a:ea typeface="Times New Roman"/>
                        </a:rPr>
                        <a:t>Facts</a:t>
                      </a:r>
                      <a:endParaRPr lang="en-US" sz="1800">
                        <a:solidFill>
                          <a:schemeClr val="tx1"/>
                        </a:solidFill>
                        <a:latin typeface="Times New Roman"/>
                        <a:ea typeface="Times New Roman"/>
                      </a:endParaRPr>
                    </a:p>
                  </a:txBody>
                  <a:tcPr marL="13645" marR="13645" marT="13645" marB="13645">
                    <a:lnL>
                      <a:noFill/>
                    </a:lnL>
                    <a:lnR>
                      <a:noFill/>
                    </a:lnR>
                    <a:lnT>
                      <a:noFill/>
                    </a:lnT>
                    <a:lnB>
                      <a:noFill/>
                    </a:lnB>
                  </a:tcPr>
                </a:tc>
                <a:tc>
                  <a:txBody>
                    <a:bodyPr/>
                    <a:lstStyle/>
                    <a:p>
                      <a:pPr marL="0" marR="0">
                        <a:spcBef>
                          <a:spcPts val="0"/>
                        </a:spcBef>
                        <a:spcAft>
                          <a:spcPts val="0"/>
                        </a:spcAft>
                      </a:pPr>
                      <a:r>
                        <a:rPr lang="en-US" sz="1200">
                          <a:solidFill>
                            <a:schemeClr val="tx1"/>
                          </a:solidFill>
                          <a:latin typeface="Arial"/>
                          <a:ea typeface="Times New Roman"/>
                        </a:rPr>
                        <a:t>You get all the facts from the story right.</a:t>
                      </a:r>
                      <a:endParaRPr lang="en-US" sz="1800">
                        <a:solidFill>
                          <a:schemeClr val="tx1"/>
                        </a:solidFill>
                        <a:latin typeface="Times New Roman"/>
                        <a:ea typeface="Times New Roman"/>
                      </a:endParaRPr>
                    </a:p>
                  </a:txBody>
                  <a:tcPr marL="13645" marR="13645" marT="13645" marB="13645">
                    <a:lnL>
                      <a:noFill/>
                    </a:lnL>
                    <a:lnR>
                      <a:noFill/>
                    </a:lnR>
                    <a:lnT>
                      <a:noFill/>
                    </a:lnT>
                    <a:lnB>
                      <a:noFill/>
                    </a:lnB>
                  </a:tcPr>
                </a:tc>
                <a:tc>
                  <a:txBody>
                    <a:bodyPr/>
                    <a:lstStyle/>
                    <a:p>
                      <a:pPr marL="0" marR="0">
                        <a:spcBef>
                          <a:spcPts val="0"/>
                        </a:spcBef>
                        <a:spcAft>
                          <a:spcPts val="0"/>
                        </a:spcAft>
                      </a:pPr>
                      <a:r>
                        <a:rPr lang="en-US" sz="1200">
                          <a:solidFill>
                            <a:schemeClr val="tx1"/>
                          </a:solidFill>
                          <a:latin typeface="Arial"/>
                          <a:ea typeface="Times New Roman"/>
                        </a:rPr>
                        <a:t>You get major facts from the story right.</a:t>
                      </a:r>
                      <a:endParaRPr lang="en-US" sz="1800">
                        <a:solidFill>
                          <a:schemeClr val="tx1"/>
                        </a:solidFill>
                        <a:latin typeface="Times New Roman"/>
                        <a:ea typeface="Times New Roman"/>
                      </a:endParaRPr>
                    </a:p>
                  </a:txBody>
                  <a:tcPr marL="13645" marR="13645" marT="13645" marB="13645">
                    <a:lnL>
                      <a:noFill/>
                    </a:lnL>
                    <a:lnR>
                      <a:noFill/>
                    </a:lnR>
                    <a:lnT>
                      <a:noFill/>
                    </a:lnT>
                    <a:lnB>
                      <a:noFill/>
                    </a:lnB>
                  </a:tcPr>
                </a:tc>
                <a:tc>
                  <a:txBody>
                    <a:bodyPr/>
                    <a:lstStyle/>
                    <a:p>
                      <a:pPr marL="0" marR="0">
                        <a:spcBef>
                          <a:spcPts val="0"/>
                        </a:spcBef>
                        <a:spcAft>
                          <a:spcPts val="0"/>
                        </a:spcAft>
                      </a:pPr>
                      <a:r>
                        <a:rPr lang="en-US" sz="1200">
                          <a:solidFill>
                            <a:schemeClr val="tx1"/>
                          </a:solidFill>
                          <a:latin typeface="Arial"/>
                          <a:ea typeface="Times New Roman"/>
                        </a:rPr>
                        <a:t>You may have made some mistakes about what you have read.</a:t>
                      </a:r>
                      <a:endParaRPr lang="en-US" sz="1800">
                        <a:solidFill>
                          <a:schemeClr val="tx1"/>
                        </a:solidFill>
                        <a:latin typeface="Times New Roman"/>
                        <a:ea typeface="Times New Roman"/>
                      </a:endParaRPr>
                    </a:p>
                  </a:txBody>
                  <a:tcPr marL="13645" marR="13645" marT="13645" marB="13645">
                    <a:lnL>
                      <a:noFill/>
                    </a:lnL>
                    <a:lnR>
                      <a:noFill/>
                    </a:lnR>
                    <a:lnT>
                      <a:noFill/>
                    </a:lnT>
                    <a:lnB>
                      <a:noFill/>
                    </a:lnB>
                  </a:tcPr>
                </a:tc>
                <a:tc>
                  <a:txBody>
                    <a:bodyPr/>
                    <a:lstStyle/>
                    <a:p>
                      <a:pPr marL="0" marR="0">
                        <a:spcBef>
                          <a:spcPts val="0"/>
                        </a:spcBef>
                        <a:spcAft>
                          <a:spcPts val="0"/>
                        </a:spcAft>
                      </a:pPr>
                      <a:r>
                        <a:rPr lang="en-US" sz="1200">
                          <a:solidFill>
                            <a:schemeClr val="tx1"/>
                          </a:solidFill>
                          <a:latin typeface="Arial"/>
                          <a:ea typeface="Times New Roman"/>
                        </a:rPr>
                        <a:t>You made a big mistake about what happened to the story.</a:t>
                      </a:r>
                      <a:endParaRPr lang="en-US" sz="1800">
                        <a:solidFill>
                          <a:schemeClr val="tx1"/>
                        </a:solidFill>
                        <a:latin typeface="Times New Roman"/>
                        <a:ea typeface="Times New Roman"/>
                      </a:endParaRPr>
                    </a:p>
                  </a:txBody>
                  <a:tcPr marL="13645" marR="13645" marT="13645" marB="13645">
                    <a:lnL>
                      <a:noFill/>
                    </a:lnL>
                    <a:lnR>
                      <a:noFill/>
                    </a:lnR>
                    <a:lnT>
                      <a:noFill/>
                    </a:lnT>
                    <a:lnB>
                      <a:noFill/>
                    </a:lnB>
                  </a:tcPr>
                </a:tc>
                <a:tc>
                  <a:txBody>
                    <a:bodyPr/>
                    <a:lstStyle/>
                    <a:p>
                      <a:pPr marL="0" marR="0">
                        <a:spcBef>
                          <a:spcPts val="0"/>
                        </a:spcBef>
                        <a:spcAft>
                          <a:spcPts val="0"/>
                        </a:spcAft>
                      </a:pPr>
                      <a:r>
                        <a:rPr lang="en-US" sz="1050">
                          <a:solidFill>
                            <a:schemeClr val="tx1"/>
                          </a:solidFill>
                          <a:latin typeface="Arial"/>
                          <a:ea typeface="Times New Roman"/>
                        </a:rPr>
                        <a:t>What you typed had nothing to do with the story.</a:t>
                      </a:r>
                      <a:endParaRPr lang="en-US" sz="1800">
                        <a:solidFill>
                          <a:schemeClr val="tx1"/>
                        </a:solidFill>
                        <a:latin typeface="Times New Roman"/>
                        <a:ea typeface="Times New Roman"/>
                      </a:endParaRPr>
                    </a:p>
                  </a:txBody>
                  <a:tcPr marL="13645" marR="13645" marT="13645" marB="13645">
                    <a:lnL>
                      <a:noFill/>
                    </a:lnL>
                    <a:lnR>
                      <a:noFill/>
                    </a:lnR>
                    <a:lnT>
                      <a:noFill/>
                    </a:lnT>
                    <a:lnB>
                      <a:noFill/>
                    </a:lnB>
                  </a:tcPr>
                </a:tc>
              </a:tr>
              <a:tr h="1491332">
                <a:tc>
                  <a:txBody>
                    <a:bodyPr/>
                    <a:lstStyle/>
                    <a:p>
                      <a:pPr marL="0" marR="0">
                        <a:spcBef>
                          <a:spcPts val="0"/>
                        </a:spcBef>
                        <a:spcAft>
                          <a:spcPts val="0"/>
                        </a:spcAft>
                      </a:pPr>
                      <a:r>
                        <a:rPr lang="en-US" sz="1200" b="1">
                          <a:solidFill>
                            <a:schemeClr val="tx1"/>
                          </a:solidFill>
                          <a:latin typeface="Arial"/>
                          <a:ea typeface="Times New Roman"/>
                        </a:rPr>
                        <a:t>Connections</a:t>
                      </a:r>
                      <a:endParaRPr lang="en-US" sz="1800">
                        <a:solidFill>
                          <a:schemeClr val="tx1"/>
                        </a:solidFill>
                        <a:latin typeface="Times New Roman"/>
                        <a:ea typeface="Times New Roman"/>
                      </a:endParaRPr>
                    </a:p>
                  </a:txBody>
                  <a:tcPr marL="13645" marR="13645" marT="13645" marB="13645">
                    <a:lnL>
                      <a:noFill/>
                    </a:lnL>
                    <a:lnR>
                      <a:noFill/>
                    </a:lnR>
                    <a:lnT>
                      <a:noFill/>
                    </a:lnT>
                    <a:lnB>
                      <a:noFill/>
                    </a:lnB>
                  </a:tcPr>
                </a:tc>
                <a:tc>
                  <a:txBody>
                    <a:bodyPr/>
                    <a:lstStyle/>
                    <a:p>
                      <a:pPr marL="0" marR="0">
                        <a:spcBef>
                          <a:spcPts val="0"/>
                        </a:spcBef>
                        <a:spcAft>
                          <a:spcPts val="0"/>
                        </a:spcAft>
                      </a:pPr>
                      <a:r>
                        <a:rPr lang="en-US" sz="1200">
                          <a:solidFill>
                            <a:schemeClr val="tx1"/>
                          </a:solidFill>
                          <a:latin typeface="Arial"/>
                          <a:ea typeface="Times New Roman"/>
                        </a:rPr>
                        <a:t>You go beyond the story to connect it to what you have learned and/or explain why you agree or disagree with the story.</a:t>
                      </a:r>
                      <a:endParaRPr lang="en-US" sz="1800">
                        <a:solidFill>
                          <a:schemeClr val="tx1"/>
                        </a:solidFill>
                        <a:latin typeface="Times New Roman"/>
                        <a:ea typeface="Times New Roman"/>
                      </a:endParaRPr>
                    </a:p>
                  </a:txBody>
                  <a:tcPr marL="13645" marR="13645" marT="13645" marB="13645">
                    <a:lnL>
                      <a:noFill/>
                    </a:lnL>
                    <a:lnR>
                      <a:noFill/>
                    </a:lnR>
                    <a:lnT>
                      <a:noFill/>
                    </a:lnT>
                    <a:lnB>
                      <a:noFill/>
                    </a:lnB>
                  </a:tcPr>
                </a:tc>
                <a:tc>
                  <a:txBody>
                    <a:bodyPr/>
                    <a:lstStyle/>
                    <a:p>
                      <a:pPr marL="0" marR="0">
                        <a:spcBef>
                          <a:spcPts val="0"/>
                        </a:spcBef>
                        <a:spcAft>
                          <a:spcPts val="0"/>
                        </a:spcAft>
                      </a:pPr>
                      <a:r>
                        <a:rPr lang="en-US" sz="1200">
                          <a:solidFill>
                            <a:schemeClr val="tx1"/>
                          </a:solidFill>
                          <a:latin typeface="Arial"/>
                          <a:ea typeface="Times New Roman"/>
                        </a:rPr>
                        <a:t>You tell more than just the story and can match it with something that is not in the story.</a:t>
                      </a:r>
                      <a:endParaRPr lang="en-US" sz="1800">
                        <a:solidFill>
                          <a:schemeClr val="tx1"/>
                        </a:solidFill>
                        <a:latin typeface="Times New Roman"/>
                        <a:ea typeface="Times New Roman"/>
                      </a:endParaRPr>
                    </a:p>
                  </a:txBody>
                  <a:tcPr marL="13645" marR="13645" marT="13645" marB="13645">
                    <a:lnL>
                      <a:noFill/>
                    </a:lnL>
                    <a:lnR>
                      <a:noFill/>
                    </a:lnR>
                    <a:lnT>
                      <a:noFill/>
                    </a:lnT>
                    <a:lnB>
                      <a:noFill/>
                    </a:lnB>
                  </a:tcPr>
                </a:tc>
                <a:tc>
                  <a:txBody>
                    <a:bodyPr/>
                    <a:lstStyle/>
                    <a:p>
                      <a:pPr marL="0" marR="0">
                        <a:spcBef>
                          <a:spcPts val="0"/>
                        </a:spcBef>
                        <a:spcAft>
                          <a:spcPts val="0"/>
                        </a:spcAft>
                      </a:pPr>
                      <a:r>
                        <a:rPr lang="en-US" sz="1200">
                          <a:solidFill>
                            <a:schemeClr val="tx1"/>
                          </a:solidFill>
                          <a:latin typeface="Arial"/>
                          <a:ea typeface="Times New Roman"/>
                        </a:rPr>
                        <a:t>You use examples from the story that connect to what you already know or have seen but are limited or incomplete.</a:t>
                      </a:r>
                      <a:endParaRPr lang="en-US" sz="1800">
                        <a:solidFill>
                          <a:schemeClr val="tx1"/>
                        </a:solidFill>
                        <a:latin typeface="Times New Roman"/>
                        <a:ea typeface="Times New Roman"/>
                      </a:endParaRPr>
                    </a:p>
                  </a:txBody>
                  <a:tcPr marL="13645" marR="13645" marT="13645" marB="13645">
                    <a:lnL>
                      <a:noFill/>
                    </a:lnL>
                    <a:lnR>
                      <a:noFill/>
                    </a:lnR>
                    <a:lnT>
                      <a:noFill/>
                    </a:lnT>
                    <a:lnB>
                      <a:noFill/>
                    </a:lnB>
                  </a:tcPr>
                </a:tc>
                <a:tc>
                  <a:txBody>
                    <a:bodyPr/>
                    <a:lstStyle/>
                    <a:p>
                      <a:pPr marL="0" marR="0">
                        <a:spcBef>
                          <a:spcPts val="0"/>
                        </a:spcBef>
                        <a:spcAft>
                          <a:spcPts val="0"/>
                        </a:spcAft>
                      </a:pPr>
                      <a:r>
                        <a:rPr lang="en-US" sz="1200">
                          <a:solidFill>
                            <a:schemeClr val="tx1"/>
                          </a:solidFill>
                          <a:latin typeface="Arial"/>
                          <a:ea typeface="Times New Roman"/>
                        </a:rPr>
                        <a:t>You copied the part of the story that answered the question.</a:t>
                      </a:r>
                      <a:endParaRPr lang="en-US" sz="1800">
                        <a:solidFill>
                          <a:schemeClr val="tx1"/>
                        </a:solidFill>
                        <a:latin typeface="Times New Roman"/>
                        <a:ea typeface="Times New Roman"/>
                      </a:endParaRPr>
                    </a:p>
                  </a:txBody>
                  <a:tcPr marL="13645" marR="13645" marT="13645" marB="13645">
                    <a:lnL>
                      <a:noFill/>
                    </a:lnL>
                    <a:lnR>
                      <a:noFill/>
                    </a:lnR>
                    <a:lnT>
                      <a:noFill/>
                    </a:lnT>
                    <a:lnB>
                      <a:noFill/>
                    </a:lnB>
                  </a:tcPr>
                </a:tc>
                <a:tc>
                  <a:txBody>
                    <a:bodyPr/>
                    <a:lstStyle/>
                    <a:p>
                      <a:pPr marL="0" marR="0">
                        <a:spcBef>
                          <a:spcPts val="0"/>
                        </a:spcBef>
                        <a:spcAft>
                          <a:spcPts val="0"/>
                        </a:spcAft>
                      </a:pPr>
                      <a:r>
                        <a:rPr lang="en-US" sz="1050">
                          <a:solidFill>
                            <a:schemeClr val="tx1"/>
                          </a:solidFill>
                          <a:latin typeface="Arial"/>
                          <a:ea typeface="Times New Roman"/>
                        </a:rPr>
                        <a:t>You copied from the story to just fill the comment.</a:t>
                      </a:r>
                      <a:endParaRPr lang="en-US" sz="1800">
                        <a:solidFill>
                          <a:schemeClr val="tx1"/>
                        </a:solidFill>
                        <a:latin typeface="Times New Roman"/>
                        <a:ea typeface="Times New Roman"/>
                      </a:endParaRPr>
                    </a:p>
                  </a:txBody>
                  <a:tcPr marL="13645" marR="13645" marT="13645" marB="13645">
                    <a:lnL>
                      <a:noFill/>
                    </a:lnL>
                    <a:lnR>
                      <a:noFill/>
                    </a:lnR>
                    <a:lnT>
                      <a:noFill/>
                    </a:lnT>
                    <a:lnB>
                      <a:noFill/>
                    </a:lnB>
                  </a:tcPr>
                </a:tc>
              </a:tr>
              <a:tr h="1491332">
                <a:tc>
                  <a:txBody>
                    <a:bodyPr/>
                    <a:lstStyle/>
                    <a:p>
                      <a:pPr marL="0" marR="0">
                        <a:spcBef>
                          <a:spcPts val="0"/>
                        </a:spcBef>
                        <a:spcAft>
                          <a:spcPts val="0"/>
                        </a:spcAft>
                      </a:pPr>
                      <a:r>
                        <a:rPr lang="en-US" sz="1200" b="1">
                          <a:solidFill>
                            <a:schemeClr val="tx1"/>
                          </a:solidFill>
                          <a:latin typeface="Arial"/>
                          <a:ea typeface="Times New Roman"/>
                        </a:rPr>
                        <a:t>Examples</a:t>
                      </a:r>
                      <a:endParaRPr lang="en-US" sz="1800">
                        <a:solidFill>
                          <a:schemeClr val="tx1"/>
                        </a:solidFill>
                        <a:latin typeface="Times New Roman"/>
                        <a:ea typeface="Times New Roman"/>
                      </a:endParaRPr>
                    </a:p>
                  </a:txBody>
                  <a:tcPr marL="13645" marR="13645" marT="13645" marB="13645">
                    <a:lnL>
                      <a:noFill/>
                    </a:lnL>
                    <a:lnR>
                      <a:noFill/>
                    </a:lnR>
                    <a:lnT>
                      <a:noFill/>
                    </a:lnT>
                    <a:lnB>
                      <a:noFill/>
                    </a:lnB>
                  </a:tcPr>
                </a:tc>
                <a:tc>
                  <a:txBody>
                    <a:bodyPr/>
                    <a:lstStyle/>
                    <a:p>
                      <a:pPr marL="0" marR="0">
                        <a:spcBef>
                          <a:spcPts val="0"/>
                        </a:spcBef>
                        <a:spcAft>
                          <a:spcPts val="0"/>
                        </a:spcAft>
                      </a:pPr>
                      <a:r>
                        <a:rPr lang="en-US" sz="1200">
                          <a:solidFill>
                            <a:schemeClr val="tx1"/>
                          </a:solidFill>
                          <a:latin typeface="Arial"/>
                          <a:ea typeface="Times New Roman"/>
                        </a:rPr>
                        <a:t>You use examples and can tell how it matches things you know about and what you think about the story is written.</a:t>
                      </a:r>
                      <a:endParaRPr lang="en-US" sz="1800">
                        <a:solidFill>
                          <a:schemeClr val="tx1"/>
                        </a:solidFill>
                        <a:latin typeface="Times New Roman"/>
                        <a:ea typeface="Times New Roman"/>
                      </a:endParaRPr>
                    </a:p>
                  </a:txBody>
                  <a:tcPr marL="13645" marR="13645" marT="13645" marB="13645">
                    <a:lnL>
                      <a:noFill/>
                    </a:lnL>
                    <a:lnR>
                      <a:noFill/>
                    </a:lnR>
                    <a:lnT>
                      <a:noFill/>
                    </a:lnT>
                    <a:lnB>
                      <a:noFill/>
                    </a:lnB>
                  </a:tcPr>
                </a:tc>
                <a:tc>
                  <a:txBody>
                    <a:bodyPr/>
                    <a:lstStyle/>
                    <a:p>
                      <a:pPr marL="0" marR="0">
                        <a:spcBef>
                          <a:spcPts val="0"/>
                        </a:spcBef>
                        <a:spcAft>
                          <a:spcPts val="0"/>
                        </a:spcAft>
                      </a:pPr>
                      <a:r>
                        <a:rPr lang="en-US" sz="1200" dirty="0">
                          <a:solidFill>
                            <a:schemeClr val="tx1"/>
                          </a:solidFill>
                          <a:latin typeface="Arial"/>
                          <a:ea typeface="Times New Roman"/>
                        </a:rPr>
                        <a:t>You use examples from the story, some of your own experiences and other things you have read or seen.</a:t>
                      </a:r>
                      <a:endParaRPr lang="en-US" sz="1800" dirty="0">
                        <a:solidFill>
                          <a:schemeClr val="tx1"/>
                        </a:solidFill>
                        <a:latin typeface="Times New Roman"/>
                        <a:ea typeface="Times New Roman"/>
                      </a:endParaRPr>
                    </a:p>
                  </a:txBody>
                  <a:tcPr marL="13645" marR="13645" marT="13645" marB="13645">
                    <a:lnL>
                      <a:noFill/>
                    </a:lnL>
                    <a:lnR>
                      <a:noFill/>
                    </a:lnR>
                    <a:lnT>
                      <a:noFill/>
                    </a:lnT>
                    <a:lnB>
                      <a:noFill/>
                    </a:lnB>
                  </a:tcPr>
                </a:tc>
                <a:tc>
                  <a:txBody>
                    <a:bodyPr/>
                    <a:lstStyle/>
                    <a:p>
                      <a:pPr marL="0" marR="0">
                        <a:spcBef>
                          <a:spcPts val="0"/>
                        </a:spcBef>
                        <a:spcAft>
                          <a:spcPts val="0"/>
                        </a:spcAft>
                      </a:pPr>
                      <a:endParaRPr lang="en-US" sz="1200">
                        <a:solidFill>
                          <a:schemeClr val="tx1"/>
                        </a:solidFill>
                        <a:latin typeface="Arial"/>
                        <a:ea typeface="Times New Roman"/>
                      </a:endParaRPr>
                    </a:p>
                  </a:txBody>
                  <a:tcPr marL="13645" marR="13645" marT="13645" marB="13645">
                    <a:lnL>
                      <a:noFill/>
                    </a:lnL>
                    <a:lnR>
                      <a:noFill/>
                    </a:lnR>
                    <a:lnT>
                      <a:noFill/>
                    </a:lnT>
                    <a:lnB>
                      <a:noFill/>
                    </a:lnB>
                  </a:tcPr>
                </a:tc>
                <a:tc>
                  <a:txBody>
                    <a:bodyPr/>
                    <a:lstStyle/>
                    <a:p>
                      <a:pPr marL="0" marR="0">
                        <a:spcBef>
                          <a:spcPts val="0"/>
                        </a:spcBef>
                        <a:spcAft>
                          <a:spcPts val="0"/>
                        </a:spcAft>
                      </a:pPr>
                      <a:r>
                        <a:rPr lang="en-US" sz="1200" dirty="0">
                          <a:solidFill>
                            <a:schemeClr val="tx1"/>
                          </a:solidFill>
                          <a:latin typeface="Arial"/>
                          <a:ea typeface="Times New Roman"/>
                        </a:rPr>
                        <a:t>You typed things that had nothing to do with the story.</a:t>
                      </a:r>
                      <a:endParaRPr lang="en-US" sz="1800" dirty="0">
                        <a:solidFill>
                          <a:schemeClr val="tx1"/>
                        </a:solidFill>
                        <a:latin typeface="Times New Roman"/>
                        <a:ea typeface="Times New Roman"/>
                      </a:endParaRPr>
                    </a:p>
                  </a:txBody>
                  <a:tcPr marL="13645" marR="13645" marT="13645" marB="13645">
                    <a:lnL>
                      <a:noFill/>
                    </a:lnL>
                    <a:lnR>
                      <a:noFill/>
                    </a:lnR>
                    <a:lnT>
                      <a:noFill/>
                    </a:lnT>
                    <a:lnB>
                      <a:noFill/>
                    </a:lnB>
                  </a:tcPr>
                </a:tc>
                <a:tc>
                  <a:txBody>
                    <a:bodyPr/>
                    <a:lstStyle/>
                    <a:p>
                      <a:pPr marL="0" marR="0">
                        <a:spcBef>
                          <a:spcPts val="0"/>
                        </a:spcBef>
                        <a:spcAft>
                          <a:spcPts val="0"/>
                        </a:spcAft>
                      </a:pPr>
                      <a:r>
                        <a:rPr lang="en-US" sz="1050" dirty="0">
                          <a:solidFill>
                            <a:schemeClr val="tx1"/>
                          </a:solidFill>
                          <a:latin typeface="Arial"/>
                          <a:ea typeface="Times New Roman"/>
                        </a:rPr>
                        <a:t>You did not type in English.</a:t>
                      </a:r>
                      <a:endParaRPr lang="en-US" sz="1800" dirty="0">
                        <a:solidFill>
                          <a:schemeClr val="tx1"/>
                        </a:solidFill>
                        <a:latin typeface="Times New Roman"/>
                        <a:ea typeface="Times New Roman"/>
                      </a:endParaRPr>
                    </a:p>
                  </a:txBody>
                  <a:tcPr marL="13645" marR="13645" marT="13645" marB="13645">
                    <a:lnL>
                      <a:noFill/>
                    </a:lnL>
                    <a:lnR>
                      <a:noFill/>
                    </a:lnR>
                    <a:lnT>
                      <a:noFill/>
                    </a:lnT>
                    <a:lnB>
                      <a:noFill/>
                    </a:lnB>
                  </a:tcPr>
                </a:tc>
              </a:tr>
            </a:tbl>
          </a:graphicData>
        </a:graphic>
      </p:graphicFrame>
      <p:sp>
        <p:nvSpPr>
          <p:cNvPr id="7172" name="AutoShape 4"/>
          <p:cNvSpPr>
            <a:spLocks noChangeAspect="1" noChangeArrowheads="1"/>
          </p:cNvSpPr>
          <p:nvPr/>
        </p:nvSpPr>
        <p:spPr bwMode="auto">
          <a:xfrm>
            <a:off x="0" y="0"/>
            <a:ext cx="9525" cy="9525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7171" name="AutoShape 3"/>
          <p:cNvSpPr>
            <a:spLocks noChangeAspect="1" noChangeArrowheads="1"/>
          </p:cNvSpPr>
          <p:nvPr/>
        </p:nvSpPr>
        <p:spPr bwMode="auto">
          <a:xfrm>
            <a:off x="0" y="0"/>
            <a:ext cx="9525" cy="9525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7170" name="AutoShape 2"/>
          <p:cNvSpPr>
            <a:spLocks noChangeAspect="1" noChangeArrowheads="1"/>
          </p:cNvSpPr>
          <p:nvPr/>
        </p:nvSpPr>
        <p:spPr bwMode="auto">
          <a:xfrm>
            <a:off x="0" y="0"/>
            <a:ext cx="9525" cy="9525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7169" name="AutoShape 1"/>
          <p:cNvSpPr>
            <a:spLocks noChangeAspect="1" noChangeArrowheads="1"/>
          </p:cNvSpPr>
          <p:nvPr/>
        </p:nvSpPr>
        <p:spPr bwMode="auto">
          <a:xfrm>
            <a:off x="0" y="0"/>
            <a:ext cx="9525" cy="9525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ransition spd="slow">
    <p:pull dir="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81000" y="1143000"/>
          <a:ext cx="8534401" cy="5546303"/>
        </p:xfrm>
        <a:graphic>
          <a:graphicData uri="http://schemas.openxmlformats.org/drawingml/2006/table">
            <a:tbl>
              <a:tblPr/>
              <a:tblGrid>
                <a:gridCol w="2349329"/>
                <a:gridCol w="1486415"/>
                <a:gridCol w="1675877"/>
                <a:gridCol w="1712048"/>
                <a:gridCol w="1310732"/>
              </a:tblGrid>
              <a:tr h="650800">
                <a:tc>
                  <a:txBody>
                    <a:bodyPr/>
                    <a:lstStyle/>
                    <a:p>
                      <a:pPr marL="0" marR="0" algn="ctr"/>
                      <a:r>
                        <a:rPr lang="en-US" sz="1600" b="1" u="sng">
                          <a:solidFill>
                            <a:schemeClr val="accent5">
                              <a:lumMod val="60000"/>
                              <a:lumOff val="40000"/>
                            </a:schemeClr>
                          </a:solidFill>
                          <a:latin typeface="Arial"/>
                          <a:ea typeface="Times New Roman"/>
                        </a:rPr>
                        <a:t>Integration/synthesis of Concepts and Principles</a:t>
                      </a:r>
                      <a:endParaRPr lang="en-US" sz="2000" u="sng">
                        <a:solidFill>
                          <a:schemeClr val="accent5">
                            <a:lumMod val="60000"/>
                            <a:lumOff val="40000"/>
                          </a:schemeClr>
                        </a:solidFill>
                        <a:latin typeface="Times New Roman"/>
                        <a:ea typeface="Times New Roman"/>
                      </a:endParaRPr>
                    </a:p>
                  </a:txBody>
                  <a:tcPr marL="65791" marR="65791" marT="65791" marB="65791">
                    <a:lnL>
                      <a:noFill/>
                    </a:lnL>
                    <a:lnR>
                      <a:noFill/>
                    </a:lnR>
                    <a:lnT>
                      <a:noFill/>
                    </a:lnT>
                    <a:lnB>
                      <a:noFill/>
                    </a:lnB>
                  </a:tcPr>
                </a:tc>
                <a:tc>
                  <a:txBody>
                    <a:bodyPr/>
                    <a:lstStyle/>
                    <a:p>
                      <a:pPr marL="0" marR="0" algn="ctr"/>
                      <a:r>
                        <a:rPr lang="en-US" sz="1600" b="1" u="sng">
                          <a:solidFill>
                            <a:schemeClr val="accent5">
                              <a:lumMod val="60000"/>
                              <a:lumOff val="40000"/>
                            </a:schemeClr>
                          </a:solidFill>
                          <a:latin typeface="Arial"/>
                          <a:ea typeface="Times New Roman"/>
                        </a:rPr>
                        <a:t>Critical Thinking</a:t>
                      </a:r>
                      <a:endParaRPr lang="en-US" sz="2000" u="sng">
                        <a:solidFill>
                          <a:schemeClr val="accent5">
                            <a:lumMod val="60000"/>
                            <a:lumOff val="40000"/>
                          </a:schemeClr>
                        </a:solidFill>
                        <a:latin typeface="Times New Roman"/>
                        <a:ea typeface="Times New Roman"/>
                      </a:endParaRPr>
                    </a:p>
                  </a:txBody>
                  <a:tcPr marL="65791" marR="65791" marT="65791" marB="65791">
                    <a:lnL>
                      <a:noFill/>
                    </a:lnL>
                    <a:lnR>
                      <a:noFill/>
                    </a:lnR>
                    <a:lnT>
                      <a:noFill/>
                    </a:lnT>
                    <a:lnB>
                      <a:noFill/>
                    </a:lnB>
                  </a:tcPr>
                </a:tc>
                <a:tc>
                  <a:txBody>
                    <a:bodyPr/>
                    <a:lstStyle/>
                    <a:p>
                      <a:pPr marL="0" marR="0" algn="ctr"/>
                      <a:r>
                        <a:rPr lang="en-US" sz="1600" b="1" u="sng">
                          <a:solidFill>
                            <a:schemeClr val="accent5">
                              <a:lumMod val="60000"/>
                              <a:lumOff val="40000"/>
                            </a:schemeClr>
                          </a:solidFill>
                          <a:latin typeface="Arial"/>
                          <a:ea typeface="Times New Roman"/>
                        </a:rPr>
                        <a:t>Applications and Personal Examples</a:t>
                      </a:r>
                      <a:endParaRPr lang="en-US" sz="2000" u="sng">
                        <a:solidFill>
                          <a:schemeClr val="accent5">
                            <a:lumMod val="60000"/>
                            <a:lumOff val="40000"/>
                          </a:schemeClr>
                        </a:solidFill>
                        <a:latin typeface="Times New Roman"/>
                        <a:ea typeface="Times New Roman"/>
                      </a:endParaRPr>
                    </a:p>
                  </a:txBody>
                  <a:tcPr marL="65791" marR="65791" marT="65791" marB="65791">
                    <a:lnL>
                      <a:noFill/>
                    </a:lnL>
                    <a:lnR>
                      <a:noFill/>
                    </a:lnR>
                    <a:lnT>
                      <a:noFill/>
                    </a:lnT>
                    <a:lnB>
                      <a:noFill/>
                    </a:lnB>
                  </a:tcPr>
                </a:tc>
                <a:tc>
                  <a:txBody>
                    <a:bodyPr/>
                    <a:lstStyle/>
                    <a:p>
                      <a:pPr marL="0" marR="0" algn="ctr"/>
                      <a:r>
                        <a:rPr lang="en-US" sz="1600" b="1" u="sng">
                          <a:solidFill>
                            <a:schemeClr val="accent5">
                              <a:lumMod val="60000"/>
                              <a:lumOff val="40000"/>
                            </a:schemeClr>
                          </a:solidFill>
                          <a:latin typeface="Arial"/>
                          <a:ea typeface="Times New Roman"/>
                        </a:rPr>
                        <a:t>Writing standards</a:t>
                      </a:r>
                      <a:endParaRPr lang="en-US" sz="2000" u="sng">
                        <a:solidFill>
                          <a:schemeClr val="accent5">
                            <a:lumMod val="60000"/>
                            <a:lumOff val="40000"/>
                          </a:schemeClr>
                        </a:solidFill>
                        <a:latin typeface="Times New Roman"/>
                        <a:ea typeface="Times New Roman"/>
                      </a:endParaRPr>
                    </a:p>
                  </a:txBody>
                  <a:tcPr marL="65791" marR="65791" marT="65791" marB="65791">
                    <a:lnL>
                      <a:noFill/>
                    </a:lnL>
                    <a:lnR>
                      <a:noFill/>
                    </a:lnR>
                    <a:lnT>
                      <a:noFill/>
                    </a:lnT>
                    <a:lnB>
                      <a:noFill/>
                    </a:lnB>
                  </a:tcPr>
                </a:tc>
                <a:tc>
                  <a:txBody>
                    <a:bodyPr/>
                    <a:lstStyle/>
                    <a:p>
                      <a:pPr marL="0" marR="0" algn="ctr"/>
                      <a:r>
                        <a:rPr lang="en-US" sz="1600" b="1" u="sng" dirty="0">
                          <a:solidFill>
                            <a:schemeClr val="accent5">
                              <a:lumMod val="60000"/>
                              <a:lumOff val="40000"/>
                            </a:schemeClr>
                          </a:solidFill>
                          <a:latin typeface="Arial"/>
                          <a:ea typeface="Times New Roman"/>
                        </a:rPr>
                        <a:t>Timeliness</a:t>
                      </a:r>
                      <a:endParaRPr lang="en-US" sz="2000" u="sng" dirty="0">
                        <a:solidFill>
                          <a:schemeClr val="accent5">
                            <a:lumMod val="60000"/>
                            <a:lumOff val="40000"/>
                          </a:schemeClr>
                        </a:solidFill>
                        <a:latin typeface="Times New Roman"/>
                        <a:ea typeface="Times New Roman"/>
                      </a:endParaRPr>
                    </a:p>
                  </a:txBody>
                  <a:tcPr marL="65791" marR="65791" marT="65791" marB="65791">
                    <a:lnL>
                      <a:noFill/>
                    </a:lnL>
                    <a:lnR>
                      <a:noFill/>
                    </a:lnR>
                    <a:lnT>
                      <a:noFill/>
                    </a:lnT>
                    <a:lnB>
                      <a:noFill/>
                    </a:lnB>
                  </a:tcPr>
                </a:tc>
              </a:tr>
              <a:tr h="2764301">
                <a:tc>
                  <a:txBody>
                    <a:bodyPr/>
                    <a:lstStyle/>
                    <a:p>
                      <a:pPr marL="0" marR="0"/>
                      <a:r>
                        <a:rPr lang="en-US" sz="1200" b="1">
                          <a:latin typeface="Arial"/>
                          <a:ea typeface="Times New Roman"/>
                        </a:rPr>
                        <a:t>The blogging responses demonstrate an integration of concepts and principals from classroom discussions and reflect an understanding of fundamental principles surrounding the problems and myths surrounding homelessness.</a:t>
                      </a:r>
                      <a:endParaRPr lang="en-US" sz="1600">
                        <a:latin typeface="Times New Roman"/>
                        <a:ea typeface="Times New Roman"/>
                      </a:endParaRPr>
                    </a:p>
                  </a:txBody>
                  <a:tcPr marL="65791" marR="65791" marT="65791" marB="65791">
                    <a:lnL>
                      <a:noFill/>
                    </a:lnL>
                    <a:lnR>
                      <a:noFill/>
                    </a:lnR>
                    <a:lnT>
                      <a:noFill/>
                    </a:lnT>
                    <a:lnB>
                      <a:noFill/>
                    </a:lnB>
                  </a:tcPr>
                </a:tc>
                <a:tc>
                  <a:txBody>
                    <a:bodyPr/>
                    <a:lstStyle/>
                    <a:p>
                      <a:pPr marL="0" marR="0">
                        <a:spcBef>
                          <a:spcPts val="0"/>
                        </a:spcBef>
                        <a:spcAft>
                          <a:spcPts val="0"/>
                        </a:spcAft>
                      </a:pPr>
                      <a:r>
                        <a:rPr lang="en-US" sz="1200" b="1">
                          <a:latin typeface="Arial"/>
                          <a:ea typeface="Times New Roman"/>
                        </a:rPr>
                        <a:t>Postings frequently demonstrate use of upper level thinking (analysis, synthesis, evaluation) and illustrate a thoughtful approach to the content.</a:t>
                      </a:r>
                      <a:r>
                        <a:rPr lang="en-US" sz="1200">
                          <a:latin typeface="Arial"/>
                          <a:ea typeface="Times New Roman"/>
                        </a:rPr>
                        <a:t> </a:t>
                      </a:r>
                      <a:endParaRPr lang="en-US" sz="2400">
                        <a:latin typeface="Times New Roman"/>
                        <a:ea typeface="Times New Roman"/>
                      </a:endParaRPr>
                    </a:p>
                    <a:p>
                      <a:pPr marL="0" marR="0"/>
                      <a:r>
                        <a:rPr lang="en-US" sz="1200">
                          <a:latin typeface="Arial"/>
                          <a:ea typeface="Times New Roman"/>
                        </a:rPr>
                        <a:t> </a:t>
                      </a:r>
                      <a:endParaRPr lang="en-US" sz="1600">
                        <a:latin typeface="Times New Roman"/>
                        <a:ea typeface="Times New Roman"/>
                      </a:endParaRPr>
                    </a:p>
                  </a:txBody>
                  <a:tcPr marL="65791" marR="65791" marT="65791" marB="65791">
                    <a:lnL>
                      <a:noFill/>
                    </a:lnL>
                    <a:lnR>
                      <a:noFill/>
                    </a:lnR>
                    <a:lnT>
                      <a:noFill/>
                    </a:lnT>
                    <a:lnB>
                      <a:noFill/>
                    </a:lnB>
                  </a:tcPr>
                </a:tc>
                <a:tc>
                  <a:txBody>
                    <a:bodyPr/>
                    <a:lstStyle/>
                    <a:p>
                      <a:pPr marL="0" marR="0"/>
                      <a:r>
                        <a:rPr lang="en-US" sz="1200" b="1" dirty="0">
                          <a:latin typeface="Arial"/>
                          <a:ea typeface="Times New Roman"/>
                        </a:rPr>
                        <a:t>The blogging responses share personal connections to the topic of homelessness while at the same time integrating the information from class readings. Postings apply course concepts insightfully.</a:t>
                      </a:r>
                      <a:endParaRPr lang="en-US" sz="1600" dirty="0">
                        <a:latin typeface="Times New Roman"/>
                        <a:ea typeface="Times New Roman"/>
                      </a:endParaRPr>
                    </a:p>
                  </a:txBody>
                  <a:tcPr marL="65791" marR="65791" marT="65791" marB="65791">
                    <a:lnL>
                      <a:noFill/>
                    </a:lnL>
                    <a:lnR>
                      <a:noFill/>
                    </a:lnR>
                    <a:lnT>
                      <a:noFill/>
                    </a:lnT>
                    <a:lnB>
                      <a:noFill/>
                    </a:lnB>
                  </a:tcPr>
                </a:tc>
                <a:tc>
                  <a:txBody>
                    <a:bodyPr/>
                    <a:lstStyle/>
                    <a:p>
                      <a:pPr marL="0" marR="0"/>
                      <a:r>
                        <a:rPr lang="en-US" sz="1200" b="1" dirty="0">
                          <a:latin typeface="Arial"/>
                          <a:ea typeface="Times New Roman"/>
                        </a:rPr>
                        <a:t>The writing from blogging posts is clear, concise, and easy to understand. Ideas and responses are communicated clearly and coherently.</a:t>
                      </a:r>
                      <a:endParaRPr lang="en-US" sz="1600" dirty="0">
                        <a:latin typeface="Times New Roman"/>
                        <a:ea typeface="Times New Roman"/>
                      </a:endParaRPr>
                    </a:p>
                  </a:txBody>
                  <a:tcPr marL="65791" marR="65791" marT="65791" marB="65791">
                    <a:lnL>
                      <a:noFill/>
                    </a:lnL>
                    <a:lnR>
                      <a:noFill/>
                    </a:lnR>
                    <a:lnT>
                      <a:noFill/>
                    </a:lnT>
                    <a:lnB>
                      <a:noFill/>
                    </a:lnB>
                  </a:tcPr>
                </a:tc>
                <a:tc>
                  <a:txBody>
                    <a:bodyPr/>
                    <a:lstStyle/>
                    <a:p>
                      <a:pPr marL="0" marR="0"/>
                      <a:r>
                        <a:rPr lang="en-US" sz="1200" b="1" dirty="0">
                          <a:latin typeface="Arial"/>
                          <a:ea typeface="Times New Roman"/>
                        </a:rPr>
                        <a:t>The responses are submitted on or before the due date.</a:t>
                      </a:r>
                      <a:endParaRPr lang="en-US" sz="1600" dirty="0">
                        <a:latin typeface="Times New Roman"/>
                        <a:ea typeface="Times New Roman"/>
                      </a:endParaRPr>
                    </a:p>
                  </a:txBody>
                  <a:tcPr marL="65791" marR="65791" marT="65791" marB="65791">
                    <a:lnL>
                      <a:noFill/>
                    </a:lnL>
                    <a:lnR>
                      <a:noFill/>
                    </a:lnR>
                    <a:lnT>
                      <a:noFill/>
                    </a:lnT>
                    <a:lnB>
                      <a:noFill/>
                    </a:lnB>
                  </a:tcPr>
                </a:tc>
              </a:tr>
              <a:tr h="1918900">
                <a:tc>
                  <a:txBody>
                    <a:bodyPr/>
                    <a:lstStyle/>
                    <a:p>
                      <a:pPr marL="0" marR="0" algn="ctr"/>
                      <a:r>
                        <a:rPr lang="en-US" sz="1200" b="1">
                          <a:solidFill>
                            <a:schemeClr val="accent2"/>
                          </a:solidFill>
                          <a:latin typeface="Arial"/>
                          <a:ea typeface="Times New Roman"/>
                        </a:rPr>
                        <a:t>Excellent</a:t>
                      </a:r>
                      <a:endParaRPr lang="en-US" sz="1600">
                        <a:solidFill>
                          <a:schemeClr val="accent2"/>
                        </a:solidFill>
                        <a:latin typeface="Times New Roman"/>
                        <a:ea typeface="Times New Roman"/>
                      </a:endParaRPr>
                    </a:p>
                    <a:p>
                      <a:pPr marL="0" marR="0" algn="ctr"/>
                      <a:r>
                        <a:rPr lang="en-US" sz="1200" b="1">
                          <a:solidFill>
                            <a:schemeClr val="accent2"/>
                          </a:solidFill>
                          <a:latin typeface="Arial"/>
                          <a:ea typeface="Times New Roman"/>
                        </a:rPr>
                        <a:t> Satisfactory</a:t>
                      </a:r>
                      <a:endParaRPr lang="en-US" sz="1600">
                        <a:solidFill>
                          <a:schemeClr val="accent2"/>
                        </a:solidFill>
                        <a:latin typeface="Times New Roman"/>
                        <a:ea typeface="Times New Roman"/>
                      </a:endParaRPr>
                    </a:p>
                    <a:p>
                      <a:pPr marL="0" marR="0" algn="ctr"/>
                      <a:r>
                        <a:rPr lang="en-US" sz="1200" b="1">
                          <a:solidFill>
                            <a:schemeClr val="accent2"/>
                          </a:solidFill>
                          <a:latin typeface="Arial"/>
                          <a:ea typeface="Times New Roman"/>
                        </a:rPr>
                        <a:t> Unsatisfactory</a:t>
                      </a:r>
                      <a:endParaRPr lang="en-US" sz="1600">
                        <a:solidFill>
                          <a:schemeClr val="accent2"/>
                        </a:solidFill>
                        <a:latin typeface="Times New Roman"/>
                        <a:ea typeface="Times New Roman"/>
                      </a:endParaRPr>
                    </a:p>
                    <a:p>
                      <a:pPr marL="0" marR="0" algn="ctr"/>
                      <a:r>
                        <a:rPr lang="en-US" sz="1200" b="1">
                          <a:solidFill>
                            <a:schemeClr val="accent2"/>
                          </a:solidFill>
                          <a:latin typeface="Arial"/>
                          <a:ea typeface="Times New Roman"/>
                        </a:rPr>
                        <a:t>TOTAL </a:t>
                      </a:r>
                      <a:r>
                        <a:rPr lang="en-US" sz="1200">
                          <a:solidFill>
                            <a:schemeClr val="accent2"/>
                          </a:solidFill>
                          <a:latin typeface="Times New Roman"/>
                          <a:ea typeface="Times New Roman"/>
                        </a:rPr>
                        <a:t> </a:t>
                      </a:r>
                      <a:r>
                        <a:rPr lang="en-US" sz="1200" b="1">
                          <a:solidFill>
                            <a:schemeClr val="accent2"/>
                          </a:solidFill>
                          <a:latin typeface="Arial"/>
                          <a:ea typeface="Times New Roman"/>
                        </a:rPr>
                        <a:t>X3</a:t>
                      </a:r>
                      <a:endParaRPr lang="en-US" sz="1600">
                        <a:solidFill>
                          <a:schemeClr val="accent2"/>
                        </a:solidFill>
                        <a:latin typeface="Times New Roman"/>
                        <a:ea typeface="Times New Roman"/>
                      </a:endParaRPr>
                    </a:p>
                    <a:p>
                      <a:pPr marL="0" marR="0" algn="ctr"/>
                      <a:r>
                        <a:rPr lang="en-US" sz="1200" b="1">
                          <a:solidFill>
                            <a:schemeClr val="accent2"/>
                          </a:solidFill>
                          <a:latin typeface="Arial"/>
                          <a:ea typeface="Times New Roman"/>
                        </a:rPr>
                        <a:t>_______</a:t>
                      </a:r>
                      <a:endParaRPr lang="en-US" sz="1600">
                        <a:solidFill>
                          <a:schemeClr val="accent2"/>
                        </a:solidFill>
                        <a:latin typeface="Times New Roman"/>
                        <a:ea typeface="Times New Roman"/>
                      </a:endParaRPr>
                    </a:p>
                  </a:txBody>
                  <a:tcPr marL="65791" marR="65791" marT="65791" marB="65791">
                    <a:lnL>
                      <a:noFill/>
                    </a:lnL>
                    <a:lnR>
                      <a:noFill/>
                    </a:lnR>
                    <a:lnT>
                      <a:noFill/>
                    </a:lnT>
                    <a:lnB>
                      <a:noFill/>
                    </a:lnB>
                  </a:tcPr>
                </a:tc>
                <a:tc>
                  <a:txBody>
                    <a:bodyPr/>
                    <a:lstStyle/>
                    <a:p>
                      <a:pPr marL="0" marR="0" algn="ctr"/>
                      <a:r>
                        <a:rPr lang="en-US" sz="1200" b="1">
                          <a:solidFill>
                            <a:schemeClr val="accent2"/>
                          </a:solidFill>
                          <a:latin typeface="Arial"/>
                          <a:ea typeface="Times New Roman"/>
                        </a:rPr>
                        <a:t>Excellent</a:t>
                      </a:r>
                      <a:endParaRPr lang="en-US" sz="1600">
                        <a:solidFill>
                          <a:schemeClr val="accent2"/>
                        </a:solidFill>
                        <a:latin typeface="Times New Roman"/>
                        <a:ea typeface="Times New Roman"/>
                      </a:endParaRPr>
                    </a:p>
                    <a:p>
                      <a:pPr marL="0" marR="0" algn="ctr"/>
                      <a:r>
                        <a:rPr lang="en-US" sz="1200" b="1">
                          <a:solidFill>
                            <a:schemeClr val="accent2"/>
                          </a:solidFill>
                          <a:latin typeface="Arial"/>
                          <a:ea typeface="Times New Roman"/>
                        </a:rPr>
                        <a:t>Satisfactory</a:t>
                      </a:r>
                      <a:endParaRPr lang="en-US" sz="1600">
                        <a:solidFill>
                          <a:schemeClr val="accent2"/>
                        </a:solidFill>
                        <a:latin typeface="Times New Roman"/>
                        <a:ea typeface="Times New Roman"/>
                      </a:endParaRPr>
                    </a:p>
                    <a:p>
                      <a:pPr marL="0" marR="0" algn="ctr"/>
                      <a:r>
                        <a:rPr lang="en-US" sz="1200" b="1">
                          <a:solidFill>
                            <a:schemeClr val="accent2"/>
                          </a:solidFill>
                          <a:latin typeface="Arial"/>
                          <a:ea typeface="Times New Roman"/>
                        </a:rPr>
                        <a:t> Unsatisfactory</a:t>
                      </a:r>
                      <a:endParaRPr lang="en-US" sz="1600">
                        <a:solidFill>
                          <a:schemeClr val="accent2"/>
                        </a:solidFill>
                        <a:latin typeface="Times New Roman"/>
                        <a:ea typeface="Times New Roman"/>
                      </a:endParaRPr>
                    </a:p>
                    <a:p>
                      <a:pPr marL="0" marR="0" algn="ctr"/>
                      <a:r>
                        <a:rPr lang="en-US" sz="1200" b="1">
                          <a:solidFill>
                            <a:schemeClr val="accent2"/>
                          </a:solidFill>
                          <a:latin typeface="Arial"/>
                          <a:ea typeface="Times New Roman"/>
                        </a:rPr>
                        <a:t>TOTAL</a:t>
                      </a:r>
                      <a:endParaRPr lang="en-US" sz="1600">
                        <a:solidFill>
                          <a:schemeClr val="accent2"/>
                        </a:solidFill>
                        <a:latin typeface="Times New Roman"/>
                        <a:ea typeface="Times New Roman"/>
                      </a:endParaRPr>
                    </a:p>
                    <a:p>
                      <a:pPr marL="0" marR="0" algn="ctr"/>
                      <a:r>
                        <a:rPr lang="en-US" sz="1200" b="1">
                          <a:solidFill>
                            <a:schemeClr val="accent2"/>
                          </a:solidFill>
                          <a:latin typeface="Arial"/>
                          <a:ea typeface="Times New Roman"/>
                        </a:rPr>
                        <a:t>X3</a:t>
                      </a:r>
                      <a:endParaRPr lang="en-US" sz="1600">
                        <a:solidFill>
                          <a:schemeClr val="accent2"/>
                        </a:solidFill>
                        <a:latin typeface="Times New Roman"/>
                        <a:ea typeface="Times New Roman"/>
                      </a:endParaRPr>
                    </a:p>
                    <a:p>
                      <a:pPr marL="0" marR="0" algn="ctr"/>
                      <a:r>
                        <a:rPr lang="en-US" sz="1200" b="1">
                          <a:solidFill>
                            <a:schemeClr val="accent2"/>
                          </a:solidFill>
                          <a:latin typeface="Arial"/>
                          <a:ea typeface="Times New Roman"/>
                        </a:rPr>
                        <a:t>______</a:t>
                      </a:r>
                      <a:endParaRPr lang="en-US" sz="1600">
                        <a:solidFill>
                          <a:schemeClr val="accent2"/>
                        </a:solidFill>
                        <a:latin typeface="Times New Roman"/>
                        <a:ea typeface="Times New Roman"/>
                      </a:endParaRPr>
                    </a:p>
                    <a:p>
                      <a:pPr marL="0" marR="0" algn="ctr"/>
                      <a:r>
                        <a:rPr lang="en-US" sz="1200">
                          <a:solidFill>
                            <a:schemeClr val="accent2"/>
                          </a:solidFill>
                          <a:latin typeface="Arial"/>
                          <a:ea typeface="Times New Roman"/>
                        </a:rPr>
                        <a:t> </a:t>
                      </a:r>
                      <a:endParaRPr lang="en-US" sz="1600">
                        <a:solidFill>
                          <a:schemeClr val="accent2"/>
                        </a:solidFill>
                        <a:latin typeface="Times New Roman"/>
                        <a:ea typeface="Times New Roman"/>
                      </a:endParaRPr>
                    </a:p>
                    <a:p>
                      <a:pPr marL="0" marR="0" algn="ctr"/>
                      <a:r>
                        <a:rPr lang="en-US" sz="1200">
                          <a:solidFill>
                            <a:schemeClr val="accent2"/>
                          </a:solidFill>
                          <a:latin typeface="Arial"/>
                          <a:ea typeface="Times New Roman"/>
                        </a:rPr>
                        <a:t> </a:t>
                      </a:r>
                      <a:endParaRPr lang="en-US" sz="1600">
                        <a:solidFill>
                          <a:schemeClr val="accent2"/>
                        </a:solidFill>
                        <a:latin typeface="Times New Roman"/>
                        <a:ea typeface="Times New Roman"/>
                      </a:endParaRPr>
                    </a:p>
                  </a:txBody>
                  <a:tcPr marL="65791" marR="65791" marT="65791" marB="65791">
                    <a:lnL>
                      <a:noFill/>
                    </a:lnL>
                    <a:lnR>
                      <a:noFill/>
                    </a:lnR>
                    <a:lnT>
                      <a:noFill/>
                    </a:lnT>
                    <a:lnB>
                      <a:noFill/>
                    </a:lnB>
                  </a:tcPr>
                </a:tc>
                <a:tc>
                  <a:txBody>
                    <a:bodyPr/>
                    <a:lstStyle/>
                    <a:p>
                      <a:pPr marL="0" marR="0" algn="ctr"/>
                      <a:r>
                        <a:rPr lang="en-US" sz="1200" b="1">
                          <a:solidFill>
                            <a:schemeClr val="accent2"/>
                          </a:solidFill>
                          <a:latin typeface="Arial"/>
                          <a:ea typeface="Times New Roman"/>
                        </a:rPr>
                        <a:t>Excellent</a:t>
                      </a:r>
                      <a:endParaRPr lang="en-US" sz="1600">
                        <a:solidFill>
                          <a:schemeClr val="accent2"/>
                        </a:solidFill>
                        <a:latin typeface="Times New Roman"/>
                        <a:ea typeface="Times New Roman"/>
                      </a:endParaRPr>
                    </a:p>
                    <a:p>
                      <a:pPr marL="0" marR="0" algn="ctr"/>
                      <a:r>
                        <a:rPr lang="en-US" sz="1200" b="1">
                          <a:solidFill>
                            <a:schemeClr val="accent2"/>
                          </a:solidFill>
                          <a:latin typeface="Arial"/>
                          <a:ea typeface="Times New Roman"/>
                        </a:rPr>
                        <a:t> Satisfactory</a:t>
                      </a:r>
                      <a:endParaRPr lang="en-US" sz="1600">
                        <a:solidFill>
                          <a:schemeClr val="accent2"/>
                        </a:solidFill>
                        <a:latin typeface="Times New Roman"/>
                        <a:ea typeface="Times New Roman"/>
                      </a:endParaRPr>
                    </a:p>
                    <a:p>
                      <a:pPr marL="0" marR="0" algn="ctr"/>
                      <a:r>
                        <a:rPr lang="en-US" sz="1200" b="1">
                          <a:solidFill>
                            <a:schemeClr val="accent2"/>
                          </a:solidFill>
                          <a:latin typeface="Arial"/>
                          <a:ea typeface="Times New Roman"/>
                        </a:rPr>
                        <a:t> Unsatisfactory</a:t>
                      </a:r>
                      <a:endParaRPr lang="en-US" sz="1600">
                        <a:solidFill>
                          <a:schemeClr val="accent2"/>
                        </a:solidFill>
                        <a:latin typeface="Times New Roman"/>
                        <a:ea typeface="Times New Roman"/>
                      </a:endParaRPr>
                    </a:p>
                    <a:p>
                      <a:pPr marL="0" marR="0" algn="ctr"/>
                      <a:r>
                        <a:rPr lang="en-US" sz="1200" b="1">
                          <a:solidFill>
                            <a:schemeClr val="accent2"/>
                          </a:solidFill>
                          <a:latin typeface="Arial"/>
                          <a:ea typeface="Times New Roman"/>
                        </a:rPr>
                        <a:t>TOTAL</a:t>
                      </a:r>
                      <a:endParaRPr lang="en-US" sz="1600">
                        <a:solidFill>
                          <a:schemeClr val="accent2"/>
                        </a:solidFill>
                        <a:latin typeface="Times New Roman"/>
                        <a:ea typeface="Times New Roman"/>
                      </a:endParaRPr>
                    </a:p>
                    <a:p>
                      <a:pPr marL="0" marR="0" algn="ctr"/>
                      <a:r>
                        <a:rPr lang="en-US" sz="1200" b="1">
                          <a:solidFill>
                            <a:schemeClr val="accent2"/>
                          </a:solidFill>
                          <a:latin typeface="Arial"/>
                          <a:ea typeface="Times New Roman"/>
                        </a:rPr>
                        <a:t>X3</a:t>
                      </a:r>
                      <a:endParaRPr lang="en-US" sz="1600">
                        <a:solidFill>
                          <a:schemeClr val="accent2"/>
                        </a:solidFill>
                        <a:latin typeface="Times New Roman"/>
                        <a:ea typeface="Times New Roman"/>
                      </a:endParaRPr>
                    </a:p>
                    <a:p>
                      <a:pPr marL="0" marR="0" algn="ctr"/>
                      <a:r>
                        <a:rPr lang="en-US" sz="1200" b="1">
                          <a:solidFill>
                            <a:schemeClr val="accent2"/>
                          </a:solidFill>
                          <a:latin typeface="Arial"/>
                          <a:ea typeface="Times New Roman"/>
                        </a:rPr>
                        <a:t>_______</a:t>
                      </a:r>
                      <a:endParaRPr lang="en-US" sz="1600">
                        <a:solidFill>
                          <a:schemeClr val="accent2"/>
                        </a:solidFill>
                        <a:latin typeface="Times New Roman"/>
                        <a:ea typeface="Times New Roman"/>
                      </a:endParaRPr>
                    </a:p>
                  </a:txBody>
                  <a:tcPr marL="65791" marR="65791" marT="65791" marB="65791">
                    <a:lnL>
                      <a:noFill/>
                    </a:lnL>
                    <a:lnR>
                      <a:noFill/>
                    </a:lnR>
                    <a:lnT>
                      <a:noFill/>
                    </a:lnT>
                    <a:lnB>
                      <a:noFill/>
                    </a:lnB>
                  </a:tcPr>
                </a:tc>
                <a:tc>
                  <a:txBody>
                    <a:bodyPr/>
                    <a:lstStyle/>
                    <a:p>
                      <a:pPr marL="0" marR="0" algn="ctr"/>
                      <a:r>
                        <a:rPr lang="en-US" sz="1200" b="1">
                          <a:solidFill>
                            <a:schemeClr val="accent2"/>
                          </a:solidFill>
                          <a:latin typeface="Arial"/>
                          <a:ea typeface="Times New Roman"/>
                        </a:rPr>
                        <a:t>Excellent</a:t>
                      </a:r>
                      <a:endParaRPr lang="en-US" sz="1600">
                        <a:solidFill>
                          <a:schemeClr val="accent2"/>
                        </a:solidFill>
                        <a:latin typeface="Times New Roman"/>
                        <a:ea typeface="Times New Roman"/>
                      </a:endParaRPr>
                    </a:p>
                    <a:p>
                      <a:pPr marL="0" marR="0" algn="ctr"/>
                      <a:r>
                        <a:rPr lang="en-US" sz="1200" b="1">
                          <a:solidFill>
                            <a:schemeClr val="accent2"/>
                          </a:solidFill>
                          <a:latin typeface="Arial"/>
                          <a:ea typeface="Times New Roman"/>
                        </a:rPr>
                        <a:t> Satisfactory</a:t>
                      </a:r>
                      <a:endParaRPr lang="en-US" sz="1600">
                        <a:solidFill>
                          <a:schemeClr val="accent2"/>
                        </a:solidFill>
                        <a:latin typeface="Times New Roman"/>
                        <a:ea typeface="Times New Roman"/>
                      </a:endParaRPr>
                    </a:p>
                    <a:p>
                      <a:pPr marL="0" marR="0" algn="ctr"/>
                      <a:r>
                        <a:rPr lang="en-US" sz="1200" b="1">
                          <a:solidFill>
                            <a:schemeClr val="accent2"/>
                          </a:solidFill>
                          <a:latin typeface="Arial"/>
                          <a:ea typeface="Times New Roman"/>
                        </a:rPr>
                        <a:t> Unsatisfactory</a:t>
                      </a:r>
                      <a:endParaRPr lang="en-US" sz="1600">
                        <a:solidFill>
                          <a:schemeClr val="accent2"/>
                        </a:solidFill>
                        <a:latin typeface="Times New Roman"/>
                        <a:ea typeface="Times New Roman"/>
                      </a:endParaRPr>
                    </a:p>
                    <a:p>
                      <a:pPr marL="0" marR="0" algn="ctr"/>
                      <a:r>
                        <a:rPr lang="en-US" sz="1200" b="1">
                          <a:solidFill>
                            <a:schemeClr val="accent2"/>
                          </a:solidFill>
                          <a:latin typeface="Arial"/>
                          <a:ea typeface="Times New Roman"/>
                        </a:rPr>
                        <a:t>TOTAL</a:t>
                      </a:r>
                      <a:endParaRPr lang="en-US" sz="1600">
                        <a:solidFill>
                          <a:schemeClr val="accent2"/>
                        </a:solidFill>
                        <a:latin typeface="Times New Roman"/>
                        <a:ea typeface="Times New Roman"/>
                      </a:endParaRPr>
                    </a:p>
                    <a:p>
                      <a:pPr marL="0" marR="0" algn="ctr"/>
                      <a:r>
                        <a:rPr lang="en-US" sz="1200" b="1">
                          <a:solidFill>
                            <a:schemeClr val="accent2"/>
                          </a:solidFill>
                          <a:latin typeface="Arial"/>
                          <a:ea typeface="Times New Roman"/>
                        </a:rPr>
                        <a:t>X2</a:t>
                      </a:r>
                      <a:endParaRPr lang="en-US" sz="1600">
                        <a:solidFill>
                          <a:schemeClr val="accent2"/>
                        </a:solidFill>
                        <a:latin typeface="Times New Roman"/>
                        <a:ea typeface="Times New Roman"/>
                      </a:endParaRPr>
                    </a:p>
                    <a:p>
                      <a:pPr marL="0" marR="0" algn="ctr"/>
                      <a:r>
                        <a:rPr lang="en-US" sz="1200" b="1">
                          <a:solidFill>
                            <a:schemeClr val="accent2"/>
                          </a:solidFill>
                          <a:latin typeface="Arial"/>
                          <a:ea typeface="Times New Roman"/>
                        </a:rPr>
                        <a:t>______</a:t>
                      </a:r>
                      <a:endParaRPr lang="en-US" sz="1600">
                        <a:solidFill>
                          <a:schemeClr val="accent2"/>
                        </a:solidFill>
                        <a:latin typeface="Times New Roman"/>
                        <a:ea typeface="Times New Roman"/>
                      </a:endParaRPr>
                    </a:p>
                  </a:txBody>
                  <a:tcPr marL="65791" marR="65791" marT="65791" marB="65791">
                    <a:lnL>
                      <a:noFill/>
                    </a:lnL>
                    <a:lnR>
                      <a:noFill/>
                    </a:lnR>
                    <a:lnT>
                      <a:noFill/>
                    </a:lnT>
                    <a:lnB>
                      <a:noFill/>
                    </a:lnB>
                  </a:tcPr>
                </a:tc>
                <a:tc>
                  <a:txBody>
                    <a:bodyPr/>
                    <a:lstStyle/>
                    <a:p>
                      <a:pPr marL="0" marR="0" algn="ctr"/>
                      <a:r>
                        <a:rPr lang="en-US" sz="1200" b="1" dirty="0">
                          <a:solidFill>
                            <a:schemeClr val="accent2"/>
                          </a:solidFill>
                          <a:latin typeface="Arial"/>
                          <a:ea typeface="Times New Roman"/>
                        </a:rPr>
                        <a:t>Excellent</a:t>
                      </a:r>
                      <a:endParaRPr lang="en-US" sz="1600" dirty="0">
                        <a:solidFill>
                          <a:schemeClr val="accent2"/>
                        </a:solidFill>
                        <a:latin typeface="Times New Roman"/>
                        <a:ea typeface="Times New Roman"/>
                      </a:endParaRPr>
                    </a:p>
                    <a:p>
                      <a:pPr marL="0" marR="0" algn="ctr"/>
                      <a:r>
                        <a:rPr lang="en-US" sz="1200" b="1" dirty="0">
                          <a:solidFill>
                            <a:schemeClr val="accent2"/>
                          </a:solidFill>
                          <a:latin typeface="Arial"/>
                          <a:ea typeface="Times New Roman"/>
                        </a:rPr>
                        <a:t> Satisfactory</a:t>
                      </a:r>
                      <a:endParaRPr lang="en-US" sz="1600" dirty="0">
                        <a:solidFill>
                          <a:schemeClr val="accent2"/>
                        </a:solidFill>
                        <a:latin typeface="Times New Roman"/>
                        <a:ea typeface="Times New Roman"/>
                      </a:endParaRPr>
                    </a:p>
                    <a:p>
                      <a:pPr marL="0" marR="0" algn="ctr"/>
                      <a:r>
                        <a:rPr lang="en-US" sz="1200" b="1" dirty="0">
                          <a:solidFill>
                            <a:schemeClr val="accent2"/>
                          </a:solidFill>
                          <a:latin typeface="Arial"/>
                          <a:ea typeface="Times New Roman"/>
                        </a:rPr>
                        <a:t> Unsatisfactory</a:t>
                      </a:r>
                      <a:endParaRPr lang="en-US" sz="1600" dirty="0">
                        <a:solidFill>
                          <a:schemeClr val="accent2"/>
                        </a:solidFill>
                        <a:latin typeface="Times New Roman"/>
                        <a:ea typeface="Times New Roman"/>
                      </a:endParaRPr>
                    </a:p>
                    <a:p>
                      <a:pPr marL="0" marR="0" algn="ctr"/>
                      <a:r>
                        <a:rPr lang="en-US" sz="1200" b="1" dirty="0">
                          <a:solidFill>
                            <a:schemeClr val="accent2"/>
                          </a:solidFill>
                          <a:latin typeface="Arial"/>
                          <a:ea typeface="Times New Roman"/>
                        </a:rPr>
                        <a:t>TOTAL</a:t>
                      </a:r>
                      <a:endParaRPr lang="en-US" sz="1600" dirty="0">
                        <a:solidFill>
                          <a:schemeClr val="accent2"/>
                        </a:solidFill>
                        <a:latin typeface="Times New Roman"/>
                        <a:ea typeface="Times New Roman"/>
                      </a:endParaRPr>
                    </a:p>
                    <a:p>
                      <a:pPr marL="0" marR="0" algn="ctr"/>
                      <a:r>
                        <a:rPr lang="en-US" sz="1200" b="1" dirty="0">
                          <a:solidFill>
                            <a:schemeClr val="accent2"/>
                          </a:solidFill>
                          <a:latin typeface="Arial"/>
                          <a:ea typeface="Times New Roman"/>
                        </a:rPr>
                        <a:t>X2</a:t>
                      </a:r>
                      <a:endParaRPr lang="en-US" sz="1600" dirty="0">
                        <a:solidFill>
                          <a:schemeClr val="accent2"/>
                        </a:solidFill>
                        <a:latin typeface="Times New Roman"/>
                        <a:ea typeface="Times New Roman"/>
                      </a:endParaRPr>
                    </a:p>
                    <a:p>
                      <a:pPr marL="0" marR="0" algn="ctr"/>
                      <a:r>
                        <a:rPr lang="en-US" sz="1200" b="1" dirty="0">
                          <a:solidFill>
                            <a:schemeClr val="accent2"/>
                          </a:solidFill>
                          <a:latin typeface="Arial"/>
                          <a:ea typeface="Times New Roman"/>
                        </a:rPr>
                        <a:t>_____</a:t>
                      </a:r>
                      <a:endParaRPr lang="en-US" sz="1600" dirty="0">
                        <a:solidFill>
                          <a:schemeClr val="accent2"/>
                        </a:solidFill>
                        <a:latin typeface="Times New Roman"/>
                        <a:ea typeface="Times New Roman"/>
                      </a:endParaRPr>
                    </a:p>
                  </a:txBody>
                  <a:tcPr marL="65791" marR="65791" marT="65791" marB="65791">
                    <a:lnL>
                      <a:noFill/>
                    </a:lnL>
                    <a:lnR>
                      <a:noFill/>
                    </a:lnR>
                    <a:lnT>
                      <a:noFill/>
                    </a:lnT>
                    <a:lnB>
                      <a:noFill/>
                    </a:lnB>
                  </a:tcPr>
                </a:tc>
              </a:tr>
            </a:tbl>
          </a:graphicData>
        </a:graphic>
      </p:graphicFrame>
    </p:spTree>
  </p:cSld>
  <p:clrMapOvr>
    <a:masterClrMapping/>
  </p:clrMapOvr>
  <p:transition spd="slow">
    <p:pull dir="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81000" y="914400"/>
          <a:ext cx="8382000" cy="5515495"/>
        </p:xfrm>
        <a:graphic>
          <a:graphicData uri="http://schemas.openxmlformats.org/drawingml/2006/table">
            <a:tbl>
              <a:tblPr/>
              <a:tblGrid>
                <a:gridCol w="1501168"/>
                <a:gridCol w="1372698"/>
                <a:gridCol w="1372055"/>
                <a:gridCol w="1391969"/>
                <a:gridCol w="1372055"/>
                <a:gridCol w="1372055"/>
              </a:tblGrid>
              <a:tr h="289027">
                <a:tc>
                  <a:txBody>
                    <a:bodyPr/>
                    <a:lstStyle/>
                    <a:p>
                      <a:pPr marL="0" marR="0" algn="ctr">
                        <a:spcBef>
                          <a:spcPts val="0"/>
                        </a:spcBef>
                        <a:spcAft>
                          <a:spcPts val="0"/>
                        </a:spcAft>
                      </a:pPr>
                      <a:r>
                        <a:rPr lang="en-US" sz="1200" b="0" dirty="0">
                          <a:solidFill>
                            <a:schemeClr val="bg1"/>
                          </a:solidFill>
                          <a:latin typeface="Arial"/>
                          <a:ea typeface="Times New Roman"/>
                        </a:rPr>
                        <a:t>CATEGORY </a:t>
                      </a:r>
                      <a:endParaRPr lang="en-US" sz="1400" b="0" dirty="0">
                        <a:solidFill>
                          <a:schemeClr val="bg1"/>
                        </a:solidFill>
                        <a:latin typeface="Times New Roman"/>
                        <a:ea typeface="Times New Roman"/>
                      </a:endParaRPr>
                    </a:p>
                  </a:txBody>
                  <a:tcPr marL="14015" marR="14015" marT="14015" marB="14015" anchor="b">
                    <a:lnL>
                      <a:noFill/>
                    </a:lnL>
                    <a:lnR>
                      <a:noFill/>
                    </a:lnR>
                    <a:lnT>
                      <a:noFill/>
                    </a:lnT>
                    <a:lnB>
                      <a:noFill/>
                    </a:lnB>
                    <a:solidFill>
                      <a:srgbClr val="FFFFF7"/>
                    </a:solidFill>
                  </a:tcPr>
                </a:tc>
                <a:tc>
                  <a:txBody>
                    <a:bodyPr/>
                    <a:lstStyle/>
                    <a:p>
                      <a:pPr marL="0" marR="0">
                        <a:spcBef>
                          <a:spcPts val="0"/>
                        </a:spcBef>
                        <a:spcAft>
                          <a:spcPts val="0"/>
                        </a:spcAft>
                      </a:pPr>
                      <a:r>
                        <a:rPr lang="en-US" sz="1200" b="0" dirty="0">
                          <a:solidFill>
                            <a:schemeClr val="bg1"/>
                          </a:solidFill>
                          <a:latin typeface="Arial"/>
                          <a:ea typeface="Times New Roman"/>
                        </a:rPr>
                        <a:t>5 </a:t>
                      </a:r>
                      <a:endParaRPr lang="en-US" sz="1400" b="0" dirty="0">
                        <a:solidFill>
                          <a:schemeClr val="bg1"/>
                        </a:solidFill>
                        <a:latin typeface="Times New Roman"/>
                        <a:ea typeface="Times New Roman"/>
                      </a:endParaRPr>
                    </a:p>
                  </a:txBody>
                  <a:tcPr marL="14015" marR="14015" marT="14015" marB="14015" anchor="b">
                    <a:lnL>
                      <a:noFill/>
                    </a:lnL>
                    <a:lnR>
                      <a:noFill/>
                    </a:lnR>
                    <a:lnT>
                      <a:noFill/>
                    </a:lnT>
                    <a:lnB>
                      <a:noFill/>
                    </a:lnB>
                    <a:solidFill>
                      <a:srgbClr val="FFFFF7"/>
                    </a:solidFill>
                  </a:tcPr>
                </a:tc>
                <a:tc>
                  <a:txBody>
                    <a:bodyPr/>
                    <a:lstStyle/>
                    <a:p>
                      <a:pPr marL="0" marR="0">
                        <a:spcBef>
                          <a:spcPts val="0"/>
                        </a:spcBef>
                        <a:spcAft>
                          <a:spcPts val="0"/>
                        </a:spcAft>
                      </a:pPr>
                      <a:r>
                        <a:rPr lang="en-US" sz="1200" b="0" dirty="0">
                          <a:solidFill>
                            <a:schemeClr val="bg1"/>
                          </a:solidFill>
                          <a:latin typeface="Arial"/>
                          <a:ea typeface="Times New Roman"/>
                        </a:rPr>
                        <a:t>4 </a:t>
                      </a:r>
                      <a:endParaRPr lang="en-US" sz="1400" b="0" dirty="0">
                        <a:solidFill>
                          <a:schemeClr val="bg1"/>
                        </a:solidFill>
                        <a:latin typeface="Times New Roman"/>
                        <a:ea typeface="Times New Roman"/>
                      </a:endParaRPr>
                    </a:p>
                  </a:txBody>
                  <a:tcPr marL="14015" marR="14015" marT="14015" marB="14015" anchor="b">
                    <a:lnL>
                      <a:noFill/>
                    </a:lnL>
                    <a:lnR>
                      <a:noFill/>
                    </a:lnR>
                    <a:lnT>
                      <a:noFill/>
                    </a:lnT>
                    <a:lnB>
                      <a:noFill/>
                    </a:lnB>
                    <a:solidFill>
                      <a:srgbClr val="FFFFF7"/>
                    </a:solidFill>
                  </a:tcPr>
                </a:tc>
                <a:tc>
                  <a:txBody>
                    <a:bodyPr/>
                    <a:lstStyle/>
                    <a:p>
                      <a:pPr marL="0" marR="0">
                        <a:spcBef>
                          <a:spcPts val="0"/>
                        </a:spcBef>
                        <a:spcAft>
                          <a:spcPts val="0"/>
                        </a:spcAft>
                      </a:pPr>
                      <a:r>
                        <a:rPr lang="en-US" sz="1200" b="0">
                          <a:solidFill>
                            <a:schemeClr val="bg1"/>
                          </a:solidFill>
                          <a:latin typeface="Arial"/>
                          <a:ea typeface="Times New Roman"/>
                        </a:rPr>
                        <a:t>3 </a:t>
                      </a:r>
                      <a:endParaRPr lang="en-US" sz="1400" b="0">
                        <a:solidFill>
                          <a:schemeClr val="bg1"/>
                        </a:solidFill>
                        <a:latin typeface="Times New Roman"/>
                        <a:ea typeface="Times New Roman"/>
                      </a:endParaRPr>
                    </a:p>
                  </a:txBody>
                  <a:tcPr marL="14015" marR="14015" marT="14015" marB="14015" anchor="b">
                    <a:lnL>
                      <a:noFill/>
                    </a:lnL>
                    <a:lnR>
                      <a:noFill/>
                    </a:lnR>
                    <a:lnT>
                      <a:noFill/>
                    </a:lnT>
                    <a:lnB>
                      <a:noFill/>
                    </a:lnB>
                    <a:solidFill>
                      <a:srgbClr val="FFFFF7"/>
                    </a:solidFill>
                  </a:tcPr>
                </a:tc>
                <a:tc>
                  <a:txBody>
                    <a:bodyPr/>
                    <a:lstStyle/>
                    <a:p>
                      <a:pPr marL="0" marR="0">
                        <a:spcBef>
                          <a:spcPts val="0"/>
                        </a:spcBef>
                        <a:spcAft>
                          <a:spcPts val="0"/>
                        </a:spcAft>
                      </a:pPr>
                      <a:r>
                        <a:rPr lang="en-US" sz="1200" b="0">
                          <a:solidFill>
                            <a:schemeClr val="bg1"/>
                          </a:solidFill>
                          <a:latin typeface="Arial"/>
                          <a:ea typeface="Times New Roman"/>
                        </a:rPr>
                        <a:t>2 </a:t>
                      </a:r>
                      <a:endParaRPr lang="en-US" sz="1400" b="0">
                        <a:solidFill>
                          <a:schemeClr val="bg1"/>
                        </a:solidFill>
                        <a:latin typeface="Times New Roman"/>
                        <a:ea typeface="Times New Roman"/>
                      </a:endParaRPr>
                    </a:p>
                  </a:txBody>
                  <a:tcPr marL="14015" marR="14015" marT="14015" marB="14015" anchor="b">
                    <a:lnL>
                      <a:noFill/>
                    </a:lnL>
                    <a:lnR>
                      <a:noFill/>
                    </a:lnR>
                    <a:lnT>
                      <a:noFill/>
                    </a:lnT>
                    <a:lnB>
                      <a:noFill/>
                    </a:lnB>
                    <a:solidFill>
                      <a:srgbClr val="FFFFF7"/>
                    </a:solidFill>
                  </a:tcPr>
                </a:tc>
                <a:tc>
                  <a:txBody>
                    <a:bodyPr/>
                    <a:lstStyle/>
                    <a:p>
                      <a:pPr marL="0" marR="0">
                        <a:spcBef>
                          <a:spcPts val="0"/>
                        </a:spcBef>
                        <a:spcAft>
                          <a:spcPts val="0"/>
                        </a:spcAft>
                      </a:pPr>
                      <a:r>
                        <a:rPr lang="en-US" sz="1200" b="0" dirty="0">
                          <a:solidFill>
                            <a:schemeClr val="bg1"/>
                          </a:solidFill>
                          <a:latin typeface="Arial"/>
                          <a:ea typeface="Times New Roman"/>
                        </a:rPr>
                        <a:t>1 </a:t>
                      </a:r>
                      <a:endParaRPr lang="en-US" sz="1400" b="0" dirty="0">
                        <a:solidFill>
                          <a:schemeClr val="bg1"/>
                        </a:solidFill>
                        <a:latin typeface="Times New Roman"/>
                        <a:ea typeface="Times New Roman"/>
                      </a:endParaRPr>
                    </a:p>
                  </a:txBody>
                  <a:tcPr marL="14015" marR="14015" marT="14015" marB="14015" anchor="b">
                    <a:lnL>
                      <a:noFill/>
                    </a:lnL>
                    <a:lnR>
                      <a:noFill/>
                    </a:lnR>
                    <a:lnT>
                      <a:noFill/>
                    </a:lnT>
                    <a:lnB>
                      <a:noFill/>
                    </a:lnB>
                    <a:solidFill>
                      <a:srgbClr val="FFFFF7"/>
                    </a:solidFill>
                  </a:tcPr>
                </a:tc>
              </a:tr>
              <a:tr h="899195">
                <a:tc>
                  <a:txBody>
                    <a:bodyPr/>
                    <a:lstStyle/>
                    <a:p>
                      <a:pPr marL="0" marR="0" algn="ctr">
                        <a:spcBef>
                          <a:spcPts val="0"/>
                        </a:spcBef>
                        <a:spcAft>
                          <a:spcPts val="0"/>
                        </a:spcAft>
                      </a:pPr>
                      <a:r>
                        <a:rPr lang="en-US" sz="1400" b="1">
                          <a:solidFill>
                            <a:schemeClr val="tx1"/>
                          </a:solidFill>
                          <a:latin typeface="Arial"/>
                          <a:ea typeface="Times New Roman"/>
                        </a:rPr>
                        <a:t>Creativity </a:t>
                      </a:r>
                      <a:endParaRPr lang="en-US" sz="1600">
                        <a:solidFill>
                          <a:schemeClr val="tx1"/>
                        </a:solidFill>
                        <a:latin typeface="Times New Roman"/>
                        <a:ea typeface="Times New Roman"/>
                      </a:endParaRPr>
                    </a:p>
                  </a:txBody>
                  <a:tcPr marL="14015" marR="14015" marT="14015" marB="14015">
                    <a:lnL>
                      <a:noFill/>
                    </a:lnL>
                    <a:lnR>
                      <a:noFill/>
                    </a:lnR>
                    <a:lnT>
                      <a:noFill/>
                    </a:lnT>
                    <a:lnB>
                      <a:noFill/>
                    </a:lnB>
                  </a:tcPr>
                </a:tc>
                <a:tc>
                  <a:txBody>
                    <a:bodyPr/>
                    <a:lstStyle/>
                    <a:p>
                      <a:pPr marL="0" marR="0">
                        <a:spcBef>
                          <a:spcPts val="0"/>
                        </a:spcBef>
                        <a:spcAft>
                          <a:spcPts val="0"/>
                        </a:spcAft>
                      </a:pPr>
                      <a:r>
                        <a:rPr lang="en-US" sz="1200" dirty="0">
                          <a:solidFill>
                            <a:schemeClr val="tx1"/>
                          </a:solidFill>
                          <a:latin typeface="Arial"/>
                          <a:ea typeface="Times New Roman"/>
                        </a:rPr>
                        <a:t>Used most of the online features, good color scheme, and is interesting! </a:t>
                      </a:r>
                      <a:endParaRPr lang="en-US" sz="1600" dirty="0">
                        <a:solidFill>
                          <a:schemeClr val="tx1"/>
                        </a:solidFill>
                        <a:latin typeface="Times New Roman"/>
                        <a:ea typeface="Times New Roman"/>
                      </a:endParaRPr>
                    </a:p>
                  </a:txBody>
                  <a:tcPr marL="14015" marR="14015" marT="14015" marB="14015">
                    <a:lnL>
                      <a:noFill/>
                    </a:lnL>
                    <a:lnR>
                      <a:noFill/>
                    </a:lnR>
                    <a:lnT>
                      <a:noFill/>
                    </a:lnT>
                    <a:lnB>
                      <a:noFill/>
                    </a:lnB>
                  </a:tcPr>
                </a:tc>
                <a:tc>
                  <a:txBody>
                    <a:bodyPr/>
                    <a:lstStyle/>
                    <a:p>
                      <a:pPr marL="0" marR="0">
                        <a:spcBef>
                          <a:spcPts val="0"/>
                        </a:spcBef>
                        <a:spcAft>
                          <a:spcPts val="0"/>
                        </a:spcAft>
                      </a:pPr>
                      <a:r>
                        <a:rPr lang="en-US" sz="1200" dirty="0">
                          <a:solidFill>
                            <a:schemeClr val="tx1"/>
                          </a:solidFill>
                          <a:latin typeface="Arial"/>
                          <a:ea typeface="Times New Roman"/>
                        </a:rPr>
                        <a:t>Used most of the features and is interesting... </a:t>
                      </a:r>
                      <a:endParaRPr lang="en-US" sz="1600" dirty="0">
                        <a:solidFill>
                          <a:schemeClr val="tx1"/>
                        </a:solidFill>
                        <a:latin typeface="Times New Roman"/>
                        <a:ea typeface="Times New Roman"/>
                      </a:endParaRPr>
                    </a:p>
                  </a:txBody>
                  <a:tcPr marL="14015" marR="14015" marT="14015" marB="14015">
                    <a:lnL>
                      <a:noFill/>
                    </a:lnL>
                    <a:lnR>
                      <a:noFill/>
                    </a:lnR>
                    <a:lnT>
                      <a:noFill/>
                    </a:lnT>
                    <a:lnB>
                      <a:noFill/>
                    </a:lnB>
                  </a:tcPr>
                </a:tc>
                <a:tc>
                  <a:txBody>
                    <a:bodyPr/>
                    <a:lstStyle/>
                    <a:p>
                      <a:pPr marL="0" marR="0">
                        <a:spcBef>
                          <a:spcPts val="0"/>
                        </a:spcBef>
                        <a:spcAft>
                          <a:spcPts val="0"/>
                        </a:spcAft>
                      </a:pPr>
                      <a:r>
                        <a:rPr lang="en-US" sz="1200" dirty="0">
                          <a:solidFill>
                            <a:schemeClr val="tx1"/>
                          </a:solidFill>
                          <a:latin typeface="Arial"/>
                          <a:ea typeface="Times New Roman"/>
                        </a:rPr>
                        <a:t>Tried many features, good color scheme, and is ok... </a:t>
                      </a:r>
                      <a:endParaRPr lang="en-US" sz="1600" dirty="0">
                        <a:solidFill>
                          <a:schemeClr val="tx1"/>
                        </a:solidFill>
                        <a:latin typeface="Times New Roman"/>
                        <a:ea typeface="Times New Roman"/>
                      </a:endParaRPr>
                    </a:p>
                  </a:txBody>
                  <a:tcPr marL="14015" marR="14015" marT="14015" marB="14015">
                    <a:lnL>
                      <a:noFill/>
                    </a:lnL>
                    <a:lnR>
                      <a:noFill/>
                    </a:lnR>
                    <a:lnT>
                      <a:noFill/>
                    </a:lnT>
                    <a:lnB>
                      <a:noFill/>
                    </a:lnB>
                  </a:tcPr>
                </a:tc>
                <a:tc>
                  <a:txBody>
                    <a:bodyPr/>
                    <a:lstStyle/>
                    <a:p>
                      <a:pPr marL="0" marR="0">
                        <a:spcBef>
                          <a:spcPts val="0"/>
                        </a:spcBef>
                        <a:spcAft>
                          <a:spcPts val="0"/>
                        </a:spcAft>
                      </a:pPr>
                      <a:r>
                        <a:rPr lang="en-US" sz="1200" dirty="0">
                          <a:solidFill>
                            <a:schemeClr val="tx1"/>
                          </a:solidFill>
                          <a:latin typeface="Arial"/>
                          <a:ea typeface="Times New Roman"/>
                        </a:rPr>
                        <a:t>Very few features, mixed color scheme, and is just ok... </a:t>
                      </a:r>
                      <a:endParaRPr lang="en-US" sz="1600" dirty="0">
                        <a:solidFill>
                          <a:schemeClr val="tx1"/>
                        </a:solidFill>
                        <a:latin typeface="Times New Roman"/>
                        <a:ea typeface="Times New Roman"/>
                      </a:endParaRPr>
                    </a:p>
                  </a:txBody>
                  <a:tcPr marL="14015" marR="14015" marT="14015" marB="14015">
                    <a:lnL>
                      <a:noFill/>
                    </a:lnL>
                    <a:lnR>
                      <a:noFill/>
                    </a:lnR>
                    <a:lnT>
                      <a:noFill/>
                    </a:lnT>
                    <a:lnB>
                      <a:noFill/>
                    </a:lnB>
                  </a:tcPr>
                </a:tc>
                <a:tc>
                  <a:txBody>
                    <a:bodyPr/>
                    <a:lstStyle/>
                    <a:p>
                      <a:pPr marL="0" marR="0">
                        <a:spcBef>
                          <a:spcPts val="0"/>
                        </a:spcBef>
                        <a:spcAft>
                          <a:spcPts val="0"/>
                        </a:spcAft>
                      </a:pPr>
                      <a:r>
                        <a:rPr lang="en-US" sz="1200" dirty="0">
                          <a:solidFill>
                            <a:schemeClr val="tx1"/>
                          </a:solidFill>
                          <a:latin typeface="Arial"/>
                          <a:ea typeface="Times New Roman"/>
                        </a:rPr>
                        <a:t>Did not get it working! </a:t>
                      </a:r>
                      <a:endParaRPr lang="en-US" sz="1600" dirty="0">
                        <a:solidFill>
                          <a:schemeClr val="tx1"/>
                        </a:solidFill>
                        <a:latin typeface="Times New Roman"/>
                        <a:ea typeface="Times New Roman"/>
                      </a:endParaRPr>
                    </a:p>
                  </a:txBody>
                  <a:tcPr marL="14015" marR="14015" marT="14015" marB="14015">
                    <a:lnL>
                      <a:noFill/>
                    </a:lnL>
                    <a:lnR>
                      <a:noFill/>
                    </a:lnR>
                    <a:lnT>
                      <a:noFill/>
                    </a:lnT>
                    <a:lnB>
                      <a:noFill/>
                    </a:lnB>
                  </a:tcPr>
                </a:tc>
              </a:tr>
              <a:tr h="868357">
                <a:tc>
                  <a:txBody>
                    <a:bodyPr/>
                    <a:lstStyle/>
                    <a:p>
                      <a:pPr marL="0" marR="0" algn="ctr">
                        <a:spcBef>
                          <a:spcPts val="0"/>
                        </a:spcBef>
                        <a:spcAft>
                          <a:spcPts val="0"/>
                        </a:spcAft>
                      </a:pPr>
                      <a:r>
                        <a:rPr lang="en-US" sz="1400" b="1">
                          <a:solidFill>
                            <a:schemeClr val="tx1"/>
                          </a:solidFill>
                          <a:latin typeface="Arial"/>
                          <a:ea typeface="Times New Roman"/>
                        </a:rPr>
                        <a:t>Content </a:t>
                      </a:r>
                      <a:endParaRPr lang="en-US" sz="1600">
                        <a:solidFill>
                          <a:schemeClr val="tx1"/>
                        </a:solidFill>
                        <a:latin typeface="Times New Roman"/>
                        <a:ea typeface="Times New Roman"/>
                      </a:endParaRPr>
                    </a:p>
                  </a:txBody>
                  <a:tcPr marL="14015" marR="14015" marT="14015" marB="14015">
                    <a:lnL>
                      <a:noFill/>
                    </a:lnL>
                    <a:lnR>
                      <a:noFill/>
                    </a:lnR>
                    <a:lnT>
                      <a:noFill/>
                    </a:lnT>
                    <a:lnB>
                      <a:noFill/>
                    </a:lnB>
                  </a:tcPr>
                </a:tc>
                <a:tc>
                  <a:txBody>
                    <a:bodyPr/>
                    <a:lstStyle/>
                    <a:p>
                      <a:pPr marL="0" marR="0">
                        <a:spcBef>
                          <a:spcPts val="0"/>
                        </a:spcBef>
                        <a:spcAft>
                          <a:spcPts val="0"/>
                        </a:spcAft>
                      </a:pPr>
                      <a:r>
                        <a:rPr lang="en-US" sz="1200">
                          <a:solidFill>
                            <a:schemeClr val="tx1"/>
                          </a:solidFill>
                          <a:latin typeface="Arial"/>
                          <a:ea typeface="Times New Roman"/>
                        </a:rPr>
                        <a:t>You feel like the journal was written by the real poet! </a:t>
                      </a:r>
                      <a:endParaRPr lang="en-US" sz="1600">
                        <a:solidFill>
                          <a:schemeClr val="tx1"/>
                        </a:solidFill>
                        <a:latin typeface="Times New Roman"/>
                        <a:ea typeface="Times New Roman"/>
                      </a:endParaRPr>
                    </a:p>
                  </a:txBody>
                  <a:tcPr marL="14015" marR="14015" marT="14015" marB="14015">
                    <a:lnL>
                      <a:noFill/>
                    </a:lnL>
                    <a:lnR>
                      <a:noFill/>
                    </a:lnR>
                    <a:lnT>
                      <a:noFill/>
                    </a:lnT>
                    <a:lnB>
                      <a:noFill/>
                    </a:lnB>
                  </a:tcPr>
                </a:tc>
                <a:tc>
                  <a:txBody>
                    <a:bodyPr/>
                    <a:lstStyle/>
                    <a:p>
                      <a:pPr marL="0" marR="0">
                        <a:spcBef>
                          <a:spcPts val="0"/>
                        </a:spcBef>
                        <a:spcAft>
                          <a:spcPts val="0"/>
                        </a:spcAft>
                      </a:pPr>
                      <a:r>
                        <a:rPr lang="en-US" sz="1200">
                          <a:solidFill>
                            <a:schemeClr val="tx1"/>
                          </a:solidFill>
                          <a:latin typeface="Arial"/>
                          <a:ea typeface="Times New Roman"/>
                        </a:rPr>
                        <a:t>Good style where you see good effort to sound like the poet... </a:t>
                      </a:r>
                      <a:endParaRPr lang="en-US" sz="1600">
                        <a:solidFill>
                          <a:schemeClr val="tx1"/>
                        </a:solidFill>
                        <a:latin typeface="Times New Roman"/>
                        <a:ea typeface="Times New Roman"/>
                      </a:endParaRPr>
                    </a:p>
                  </a:txBody>
                  <a:tcPr marL="14015" marR="14015" marT="14015" marB="14015">
                    <a:lnL>
                      <a:noFill/>
                    </a:lnL>
                    <a:lnR>
                      <a:noFill/>
                    </a:lnR>
                    <a:lnT>
                      <a:noFill/>
                    </a:lnT>
                    <a:lnB>
                      <a:noFill/>
                    </a:lnB>
                  </a:tcPr>
                </a:tc>
                <a:tc>
                  <a:txBody>
                    <a:bodyPr/>
                    <a:lstStyle/>
                    <a:p>
                      <a:pPr marL="0" marR="0">
                        <a:spcBef>
                          <a:spcPts val="0"/>
                        </a:spcBef>
                        <a:spcAft>
                          <a:spcPts val="0"/>
                        </a:spcAft>
                      </a:pPr>
                      <a:r>
                        <a:rPr lang="en-US" sz="1200">
                          <a:solidFill>
                            <a:schemeClr val="tx1"/>
                          </a:solidFill>
                          <a:latin typeface="Arial"/>
                          <a:ea typeface="Times New Roman"/>
                        </a:rPr>
                        <a:t>OK... sometimes you can see that the poet would not have written this.. </a:t>
                      </a:r>
                      <a:endParaRPr lang="en-US" sz="1600">
                        <a:solidFill>
                          <a:schemeClr val="tx1"/>
                        </a:solidFill>
                        <a:latin typeface="Times New Roman"/>
                        <a:ea typeface="Times New Roman"/>
                      </a:endParaRPr>
                    </a:p>
                  </a:txBody>
                  <a:tcPr marL="14015" marR="14015" marT="14015" marB="14015">
                    <a:lnL>
                      <a:noFill/>
                    </a:lnL>
                    <a:lnR>
                      <a:noFill/>
                    </a:lnR>
                    <a:lnT>
                      <a:noFill/>
                    </a:lnT>
                    <a:lnB>
                      <a:noFill/>
                    </a:lnB>
                  </a:tcPr>
                </a:tc>
                <a:tc>
                  <a:txBody>
                    <a:bodyPr/>
                    <a:lstStyle/>
                    <a:p>
                      <a:pPr marL="0" marR="0">
                        <a:spcBef>
                          <a:spcPts val="0"/>
                        </a:spcBef>
                        <a:spcAft>
                          <a:spcPts val="0"/>
                        </a:spcAft>
                      </a:pPr>
                      <a:r>
                        <a:rPr lang="en-US" sz="1200">
                          <a:solidFill>
                            <a:schemeClr val="tx1"/>
                          </a:solidFill>
                          <a:latin typeface="Arial"/>
                          <a:ea typeface="Times New Roman"/>
                        </a:rPr>
                        <a:t>Clumsy, looks like a student wrote it rather than the poet... </a:t>
                      </a:r>
                      <a:endParaRPr lang="en-US" sz="1600">
                        <a:solidFill>
                          <a:schemeClr val="tx1"/>
                        </a:solidFill>
                        <a:latin typeface="Times New Roman"/>
                        <a:ea typeface="Times New Roman"/>
                      </a:endParaRPr>
                    </a:p>
                  </a:txBody>
                  <a:tcPr marL="14015" marR="14015" marT="14015" marB="14015">
                    <a:lnL>
                      <a:noFill/>
                    </a:lnL>
                    <a:lnR>
                      <a:noFill/>
                    </a:lnR>
                    <a:lnT>
                      <a:noFill/>
                    </a:lnT>
                    <a:lnB>
                      <a:noFill/>
                    </a:lnB>
                  </a:tcPr>
                </a:tc>
                <a:tc>
                  <a:txBody>
                    <a:bodyPr/>
                    <a:lstStyle/>
                    <a:p>
                      <a:pPr marL="0" marR="0">
                        <a:spcBef>
                          <a:spcPts val="0"/>
                        </a:spcBef>
                        <a:spcAft>
                          <a:spcPts val="0"/>
                        </a:spcAft>
                      </a:pPr>
                      <a:r>
                        <a:rPr lang="en-US" sz="1200">
                          <a:solidFill>
                            <a:schemeClr val="tx1"/>
                          </a:solidFill>
                          <a:latin typeface="Arial"/>
                          <a:ea typeface="Times New Roman"/>
                        </a:rPr>
                        <a:t>Did not write as if you were the poet... </a:t>
                      </a:r>
                      <a:endParaRPr lang="en-US" sz="1600">
                        <a:solidFill>
                          <a:schemeClr val="tx1"/>
                        </a:solidFill>
                        <a:latin typeface="Times New Roman"/>
                        <a:ea typeface="Times New Roman"/>
                      </a:endParaRPr>
                    </a:p>
                  </a:txBody>
                  <a:tcPr marL="14015" marR="14015" marT="14015" marB="14015">
                    <a:lnL>
                      <a:noFill/>
                    </a:lnL>
                    <a:lnR>
                      <a:noFill/>
                    </a:lnR>
                    <a:lnT>
                      <a:noFill/>
                    </a:lnT>
                    <a:lnB>
                      <a:noFill/>
                    </a:lnB>
                  </a:tcPr>
                </a:tc>
              </a:tr>
              <a:tr h="578054">
                <a:tc>
                  <a:txBody>
                    <a:bodyPr/>
                    <a:lstStyle/>
                    <a:p>
                      <a:pPr marL="0" marR="0" algn="ctr">
                        <a:spcBef>
                          <a:spcPts val="0"/>
                        </a:spcBef>
                        <a:spcAft>
                          <a:spcPts val="0"/>
                        </a:spcAft>
                      </a:pPr>
                      <a:r>
                        <a:rPr lang="en-US" sz="1400" b="1">
                          <a:solidFill>
                            <a:schemeClr val="tx1"/>
                          </a:solidFill>
                          <a:latin typeface="Arial"/>
                          <a:ea typeface="Times New Roman"/>
                        </a:rPr>
                        <a:t>Mechanics </a:t>
                      </a:r>
                      <a:endParaRPr lang="en-US" sz="1600">
                        <a:solidFill>
                          <a:schemeClr val="tx1"/>
                        </a:solidFill>
                        <a:latin typeface="Times New Roman"/>
                        <a:ea typeface="Times New Roman"/>
                      </a:endParaRPr>
                    </a:p>
                  </a:txBody>
                  <a:tcPr marL="14015" marR="14015" marT="14015" marB="14015">
                    <a:lnL>
                      <a:noFill/>
                    </a:lnL>
                    <a:lnR>
                      <a:noFill/>
                    </a:lnR>
                    <a:lnT>
                      <a:noFill/>
                    </a:lnT>
                    <a:lnB>
                      <a:noFill/>
                    </a:lnB>
                  </a:tcPr>
                </a:tc>
                <a:tc>
                  <a:txBody>
                    <a:bodyPr/>
                    <a:lstStyle/>
                    <a:p>
                      <a:pPr marL="0" marR="0">
                        <a:spcBef>
                          <a:spcPts val="0"/>
                        </a:spcBef>
                        <a:spcAft>
                          <a:spcPts val="0"/>
                        </a:spcAft>
                      </a:pPr>
                      <a:r>
                        <a:rPr lang="en-US" sz="1200">
                          <a:solidFill>
                            <a:schemeClr val="tx1"/>
                          </a:solidFill>
                          <a:latin typeface="Arial"/>
                          <a:ea typeface="Times New Roman"/>
                        </a:rPr>
                        <a:t>No spelling or grammatical mistakes... </a:t>
                      </a:r>
                      <a:endParaRPr lang="en-US" sz="1600">
                        <a:solidFill>
                          <a:schemeClr val="tx1"/>
                        </a:solidFill>
                        <a:latin typeface="Times New Roman"/>
                        <a:ea typeface="Times New Roman"/>
                      </a:endParaRPr>
                    </a:p>
                  </a:txBody>
                  <a:tcPr marL="14015" marR="14015" marT="14015" marB="14015">
                    <a:lnL>
                      <a:noFill/>
                    </a:lnL>
                    <a:lnR>
                      <a:noFill/>
                    </a:lnR>
                    <a:lnT>
                      <a:noFill/>
                    </a:lnT>
                    <a:lnB>
                      <a:noFill/>
                    </a:lnB>
                  </a:tcPr>
                </a:tc>
                <a:tc>
                  <a:txBody>
                    <a:bodyPr/>
                    <a:lstStyle/>
                    <a:p>
                      <a:pPr marL="0" marR="0">
                        <a:spcBef>
                          <a:spcPts val="0"/>
                        </a:spcBef>
                        <a:spcAft>
                          <a:spcPts val="0"/>
                        </a:spcAft>
                      </a:pPr>
                      <a:r>
                        <a:rPr lang="en-US" sz="1200">
                          <a:solidFill>
                            <a:schemeClr val="tx1"/>
                          </a:solidFill>
                          <a:latin typeface="Arial"/>
                          <a:ea typeface="Times New Roman"/>
                        </a:rPr>
                        <a:t>Very few spelling or grammatical mistakes... </a:t>
                      </a:r>
                      <a:endParaRPr lang="en-US" sz="1600">
                        <a:solidFill>
                          <a:schemeClr val="tx1"/>
                        </a:solidFill>
                        <a:latin typeface="Times New Roman"/>
                        <a:ea typeface="Times New Roman"/>
                      </a:endParaRPr>
                    </a:p>
                  </a:txBody>
                  <a:tcPr marL="14015" marR="14015" marT="14015" marB="14015">
                    <a:lnL>
                      <a:noFill/>
                    </a:lnL>
                    <a:lnR>
                      <a:noFill/>
                    </a:lnR>
                    <a:lnT>
                      <a:noFill/>
                    </a:lnT>
                    <a:lnB>
                      <a:noFill/>
                    </a:lnB>
                  </a:tcPr>
                </a:tc>
                <a:tc>
                  <a:txBody>
                    <a:bodyPr/>
                    <a:lstStyle/>
                    <a:p>
                      <a:pPr marL="0" marR="0">
                        <a:spcBef>
                          <a:spcPts val="0"/>
                        </a:spcBef>
                        <a:spcAft>
                          <a:spcPts val="0"/>
                        </a:spcAft>
                      </a:pPr>
                      <a:r>
                        <a:rPr lang="en-US" sz="1200">
                          <a:solidFill>
                            <a:schemeClr val="tx1"/>
                          </a:solidFill>
                          <a:latin typeface="Arial"/>
                          <a:ea typeface="Times New Roman"/>
                        </a:rPr>
                        <a:t>3 - 5 spelling or grammatical mistakes... </a:t>
                      </a:r>
                      <a:endParaRPr lang="en-US" sz="1600">
                        <a:solidFill>
                          <a:schemeClr val="tx1"/>
                        </a:solidFill>
                        <a:latin typeface="Times New Roman"/>
                        <a:ea typeface="Times New Roman"/>
                      </a:endParaRPr>
                    </a:p>
                  </a:txBody>
                  <a:tcPr marL="14015" marR="14015" marT="14015" marB="14015">
                    <a:lnL>
                      <a:noFill/>
                    </a:lnL>
                    <a:lnR>
                      <a:noFill/>
                    </a:lnR>
                    <a:lnT>
                      <a:noFill/>
                    </a:lnT>
                    <a:lnB>
                      <a:noFill/>
                    </a:lnB>
                  </a:tcPr>
                </a:tc>
                <a:tc>
                  <a:txBody>
                    <a:bodyPr/>
                    <a:lstStyle/>
                    <a:p>
                      <a:pPr marL="0" marR="0">
                        <a:spcBef>
                          <a:spcPts val="0"/>
                        </a:spcBef>
                        <a:spcAft>
                          <a:spcPts val="0"/>
                        </a:spcAft>
                      </a:pPr>
                      <a:r>
                        <a:rPr lang="en-US" sz="1200">
                          <a:solidFill>
                            <a:schemeClr val="tx1"/>
                          </a:solidFill>
                          <a:latin typeface="Arial"/>
                          <a:ea typeface="Times New Roman"/>
                        </a:rPr>
                        <a:t>6 or more spelling or grammatical mistakes... </a:t>
                      </a:r>
                      <a:endParaRPr lang="en-US" sz="1600">
                        <a:solidFill>
                          <a:schemeClr val="tx1"/>
                        </a:solidFill>
                        <a:latin typeface="Times New Roman"/>
                        <a:ea typeface="Times New Roman"/>
                      </a:endParaRPr>
                    </a:p>
                  </a:txBody>
                  <a:tcPr marL="14015" marR="14015" marT="14015" marB="14015">
                    <a:lnL>
                      <a:noFill/>
                    </a:lnL>
                    <a:lnR>
                      <a:noFill/>
                    </a:lnR>
                    <a:lnT>
                      <a:noFill/>
                    </a:lnT>
                    <a:lnB>
                      <a:noFill/>
                    </a:lnB>
                  </a:tcPr>
                </a:tc>
                <a:tc>
                  <a:txBody>
                    <a:bodyPr/>
                    <a:lstStyle/>
                    <a:p>
                      <a:pPr marL="0" marR="0">
                        <a:spcBef>
                          <a:spcPts val="0"/>
                        </a:spcBef>
                        <a:spcAft>
                          <a:spcPts val="0"/>
                        </a:spcAft>
                      </a:pPr>
                      <a:r>
                        <a:rPr lang="en-US" sz="1200">
                          <a:solidFill>
                            <a:schemeClr val="tx1"/>
                          </a:solidFill>
                          <a:latin typeface="Arial"/>
                          <a:ea typeface="Times New Roman"/>
                        </a:rPr>
                        <a:t>More than 10 spelling or grammatical mistakes... </a:t>
                      </a:r>
                      <a:endParaRPr lang="en-US" sz="1600">
                        <a:solidFill>
                          <a:schemeClr val="tx1"/>
                        </a:solidFill>
                        <a:latin typeface="Times New Roman"/>
                        <a:ea typeface="Times New Roman"/>
                      </a:endParaRPr>
                    </a:p>
                  </a:txBody>
                  <a:tcPr marL="14015" marR="14015" marT="14015" marB="14015">
                    <a:lnL>
                      <a:noFill/>
                    </a:lnL>
                    <a:lnR>
                      <a:noFill/>
                    </a:lnR>
                    <a:lnT>
                      <a:noFill/>
                    </a:lnT>
                    <a:lnB>
                      <a:noFill/>
                    </a:lnB>
                  </a:tcPr>
                </a:tc>
              </a:tr>
              <a:tr h="1349683">
                <a:tc>
                  <a:txBody>
                    <a:bodyPr/>
                    <a:lstStyle/>
                    <a:p>
                      <a:pPr marL="0" marR="0" algn="ctr">
                        <a:spcBef>
                          <a:spcPts val="0"/>
                        </a:spcBef>
                        <a:spcAft>
                          <a:spcPts val="0"/>
                        </a:spcAft>
                      </a:pPr>
                      <a:r>
                        <a:rPr lang="en-US" sz="1400" b="1">
                          <a:solidFill>
                            <a:schemeClr val="tx1"/>
                          </a:solidFill>
                          <a:latin typeface="Arial"/>
                          <a:ea typeface="Times New Roman"/>
                        </a:rPr>
                        <a:t>Technical Expertise </a:t>
                      </a:r>
                      <a:endParaRPr lang="en-US" sz="1600">
                        <a:solidFill>
                          <a:schemeClr val="tx1"/>
                        </a:solidFill>
                        <a:latin typeface="Times New Roman"/>
                        <a:ea typeface="Times New Roman"/>
                      </a:endParaRPr>
                    </a:p>
                  </a:txBody>
                  <a:tcPr marL="14015" marR="14015" marT="14015" marB="14015">
                    <a:lnL>
                      <a:noFill/>
                    </a:lnL>
                    <a:lnR>
                      <a:noFill/>
                    </a:lnR>
                    <a:lnT>
                      <a:noFill/>
                    </a:lnT>
                    <a:lnB>
                      <a:noFill/>
                    </a:lnB>
                  </a:tcPr>
                </a:tc>
                <a:tc>
                  <a:txBody>
                    <a:bodyPr/>
                    <a:lstStyle/>
                    <a:p>
                      <a:pPr marL="0" marR="0">
                        <a:spcBef>
                          <a:spcPts val="0"/>
                        </a:spcBef>
                        <a:spcAft>
                          <a:spcPts val="0"/>
                        </a:spcAft>
                      </a:pPr>
                      <a:r>
                        <a:rPr lang="en-US" sz="1200">
                          <a:solidFill>
                            <a:schemeClr val="tx1"/>
                          </a:solidFill>
                          <a:latin typeface="Arial"/>
                          <a:ea typeface="Times New Roman"/>
                        </a:rPr>
                        <a:t>The pages and navigation all work and customers can understand how to use your journal easily! </a:t>
                      </a:r>
                      <a:endParaRPr lang="en-US" sz="1600">
                        <a:solidFill>
                          <a:schemeClr val="tx1"/>
                        </a:solidFill>
                        <a:latin typeface="Times New Roman"/>
                        <a:ea typeface="Times New Roman"/>
                      </a:endParaRPr>
                    </a:p>
                  </a:txBody>
                  <a:tcPr marL="14015" marR="14015" marT="14015" marB="14015">
                    <a:lnL>
                      <a:noFill/>
                    </a:lnL>
                    <a:lnR>
                      <a:noFill/>
                    </a:lnR>
                    <a:lnT>
                      <a:noFill/>
                    </a:lnT>
                    <a:lnB>
                      <a:noFill/>
                    </a:lnB>
                  </a:tcPr>
                </a:tc>
                <a:tc>
                  <a:txBody>
                    <a:bodyPr/>
                    <a:lstStyle/>
                    <a:p>
                      <a:pPr marL="0" marR="0">
                        <a:spcBef>
                          <a:spcPts val="0"/>
                        </a:spcBef>
                        <a:spcAft>
                          <a:spcPts val="0"/>
                        </a:spcAft>
                      </a:pPr>
                      <a:r>
                        <a:rPr lang="en-US" sz="1200">
                          <a:solidFill>
                            <a:schemeClr val="tx1"/>
                          </a:solidFill>
                          <a:latin typeface="Arial"/>
                          <a:ea typeface="Times New Roman"/>
                        </a:rPr>
                        <a:t>Looks organized with a good layout... </a:t>
                      </a:r>
                      <a:endParaRPr lang="en-US" sz="1600">
                        <a:solidFill>
                          <a:schemeClr val="tx1"/>
                        </a:solidFill>
                        <a:latin typeface="Times New Roman"/>
                        <a:ea typeface="Times New Roman"/>
                      </a:endParaRPr>
                    </a:p>
                  </a:txBody>
                  <a:tcPr marL="14015" marR="14015" marT="14015" marB="14015">
                    <a:lnL>
                      <a:noFill/>
                    </a:lnL>
                    <a:lnR>
                      <a:noFill/>
                    </a:lnR>
                    <a:lnT>
                      <a:noFill/>
                    </a:lnT>
                    <a:lnB>
                      <a:noFill/>
                    </a:lnB>
                  </a:tcPr>
                </a:tc>
                <a:tc>
                  <a:txBody>
                    <a:bodyPr/>
                    <a:lstStyle/>
                    <a:p>
                      <a:pPr marL="0" marR="0">
                        <a:spcBef>
                          <a:spcPts val="0"/>
                        </a:spcBef>
                        <a:spcAft>
                          <a:spcPts val="0"/>
                        </a:spcAft>
                      </a:pPr>
                      <a:r>
                        <a:rPr lang="en-US" sz="1200" dirty="0">
                          <a:solidFill>
                            <a:schemeClr val="tx1"/>
                          </a:solidFill>
                          <a:latin typeface="Arial"/>
                          <a:ea typeface="Times New Roman"/>
                        </a:rPr>
                        <a:t>Organization is just okay and there might be a problem with navigation... </a:t>
                      </a:r>
                      <a:endParaRPr lang="en-US" sz="1600" dirty="0">
                        <a:solidFill>
                          <a:schemeClr val="tx1"/>
                        </a:solidFill>
                        <a:latin typeface="Times New Roman"/>
                        <a:ea typeface="Times New Roman"/>
                      </a:endParaRPr>
                    </a:p>
                  </a:txBody>
                  <a:tcPr marL="14015" marR="14015" marT="14015" marB="14015">
                    <a:lnL>
                      <a:noFill/>
                    </a:lnL>
                    <a:lnR>
                      <a:noFill/>
                    </a:lnR>
                    <a:lnT>
                      <a:noFill/>
                    </a:lnT>
                    <a:lnB>
                      <a:noFill/>
                    </a:lnB>
                  </a:tcPr>
                </a:tc>
                <a:tc>
                  <a:txBody>
                    <a:bodyPr/>
                    <a:lstStyle/>
                    <a:p>
                      <a:pPr marL="0" marR="0">
                        <a:spcBef>
                          <a:spcPts val="0"/>
                        </a:spcBef>
                        <a:spcAft>
                          <a:spcPts val="0"/>
                        </a:spcAft>
                      </a:pPr>
                      <a:r>
                        <a:rPr lang="en-US" sz="1200">
                          <a:solidFill>
                            <a:schemeClr val="tx1"/>
                          </a:solidFill>
                          <a:latin typeface="Arial"/>
                          <a:ea typeface="Times New Roman"/>
                        </a:rPr>
                        <a:t>Something is missing... </a:t>
                      </a:r>
                      <a:endParaRPr lang="en-US" sz="1600">
                        <a:solidFill>
                          <a:schemeClr val="tx1"/>
                        </a:solidFill>
                        <a:latin typeface="Times New Roman"/>
                        <a:ea typeface="Times New Roman"/>
                      </a:endParaRPr>
                    </a:p>
                  </a:txBody>
                  <a:tcPr marL="14015" marR="14015" marT="14015" marB="14015">
                    <a:lnL>
                      <a:noFill/>
                    </a:lnL>
                    <a:lnR>
                      <a:noFill/>
                    </a:lnR>
                    <a:lnT>
                      <a:noFill/>
                    </a:lnT>
                    <a:lnB>
                      <a:noFill/>
                    </a:lnB>
                  </a:tcPr>
                </a:tc>
                <a:tc>
                  <a:txBody>
                    <a:bodyPr/>
                    <a:lstStyle/>
                    <a:p>
                      <a:pPr marL="0" marR="0">
                        <a:spcBef>
                          <a:spcPts val="0"/>
                        </a:spcBef>
                        <a:spcAft>
                          <a:spcPts val="0"/>
                        </a:spcAft>
                      </a:pPr>
                      <a:r>
                        <a:rPr lang="en-US" sz="1200">
                          <a:solidFill>
                            <a:schemeClr val="tx1"/>
                          </a:solidFill>
                          <a:latin typeface="Arial"/>
                          <a:ea typeface="Times New Roman"/>
                        </a:rPr>
                        <a:t>Did not create the journal... </a:t>
                      </a:r>
                      <a:endParaRPr lang="en-US" sz="1600">
                        <a:solidFill>
                          <a:schemeClr val="tx1"/>
                        </a:solidFill>
                        <a:latin typeface="Times New Roman"/>
                        <a:ea typeface="Times New Roman"/>
                      </a:endParaRPr>
                    </a:p>
                  </a:txBody>
                  <a:tcPr marL="14015" marR="14015" marT="14015" marB="14015">
                    <a:lnL>
                      <a:noFill/>
                    </a:lnL>
                    <a:lnR>
                      <a:noFill/>
                    </a:lnR>
                    <a:lnT>
                      <a:noFill/>
                    </a:lnT>
                    <a:lnB>
                      <a:noFill/>
                    </a:lnB>
                  </a:tcPr>
                </a:tc>
              </a:tr>
              <a:tr h="1349683">
                <a:tc>
                  <a:txBody>
                    <a:bodyPr/>
                    <a:lstStyle/>
                    <a:p>
                      <a:pPr marL="0" marR="0" algn="ctr">
                        <a:spcBef>
                          <a:spcPts val="0"/>
                        </a:spcBef>
                        <a:spcAft>
                          <a:spcPts val="0"/>
                        </a:spcAft>
                      </a:pPr>
                      <a:r>
                        <a:rPr lang="en-US" sz="1400" b="1" dirty="0">
                          <a:solidFill>
                            <a:schemeClr val="tx1"/>
                          </a:solidFill>
                          <a:latin typeface="Arial"/>
                          <a:ea typeface="Times New Roman"/>
                        </a:rPr>
                        <a:t>Completion </a:t>
                      </a:r>
                      <a:endParaRPr lang="en-US" sz="1600" dirty="0">
                        <a:solidFill>
                          <a:schemeClr val="tx1"/>
                        </a:solidFill>
                        <a:latin typeface="Times New Roman"/>
                        <a:ea typeface="Times New Roman"/>
                      </a:endParaRPr>
                    </a:p>
                  </a:txBody>
                  <a:tcPr marL="14015" marR="14015" marT="14015" marB="14015">
                    <a:lnL>
                      <a:noFill/>
                    </a:lnL>
                    <a:lnR>
                      <a:noFill/>
                    </a:lnR>
                    <a:lnT>
                      <a:noFill/>
                    </a:lnT>
                    <a:lnB>
                      <a:noFill/>
                    </a:lnB>
                  </a:tcPr>
                </a:tc>
                <a:tc>
                  <a:txBody>
                    <a:bodyPr/>
                    <a:lstStyle/>
                    <a:p>
                      <a:pPr marL="0" marR="0">
                        <a:spcBef>
                          <a:spcPts val="0"/>
                        </a:spcBef>
                        <a:spcAft>
                          <a:spcPts val="0"/>
                        </a:spcAft>
                      </a:pPr>
                      <a:r>
                        <a:rPr lang="en-US" sz="1200">
                          <a:solidFill>
                            <a:schemeClr val="tx1"/>
                          </a:solidFill>
                          <a:latin typeface="Arial"/>
                          <a:ea typeface="Times New Roman"/>
                        </a:rPr>
                        <a:t>Finished Exactly on time... </a:t>
                      </a:r>
                      <a:endParaRPr lang="en-US" sz="1600">
                        <a:solidFill>
                          <a:schemeClr val="tx1"/>
                        </a:solidFill>
                        <a:latin typeface="Times New Roman"/>
                        <a:ea typeface="Times New Roman"/>
                      </a:endParaRPr>
                    </a:p>
                  </a:txBody>
                  <a:tcPr marL="14015" marR="14015" marT="14015" marB="14015">
                    <a:lnL>
                      <a:noFill/>
                    </a:lnL>
                    <a:lnR>
                      <a:noFill/>
                    </a:lnR>
                    <a:lnT>
                      <a:noFill/>
                    </a:lnT>
                    <a:lnB>
                      <a:noFill/>
                    </a:lnB>
                  </a:tcPr>
                </a:tc>
                <a:tc>
                  <a:txBody>
                    <a:bodyPr/>
                    <a:lstStyle/>
                    <a:p>
                      <a:pPr marL="0" marR="0">
                        <a:spcBef>
                          <a:spcPts val="0"/>
                        </a:spcBef>
                        <a:spcAft>
                          <a:spcPts val="0"/>
                        </a:spcAft>
                      </a:pPr>
                      <a:r>
                        <a:rPr lang="en-US" sz="1200">
                          <a:solidFill>
                            <a:schemeClr val="tx1"/>
                          </a:solidFill>
                          <a:latin typeface="Arial"/>
                          <a:ea typeface="Times New Roman"/>
                        </a:rPr>
                        <a:t>  </a:t>
                      </a:r>
                      <a:endParaRPr lang="en-US" sz="1600">
                        <a:solidFill>
                          <a:schemeClr val="tx1"/>
                        </a:solidFill>
                        <a:latin typeface="Times New Roman"/>
                        <a:ea typeface="Times New Roman"/>
                      </a:endParaRPr>
                    </a:p>
                  </a:txBody>
                  <a:tcPr marL="14015" marR="14015" marT="14015" marB="14015">
                    <a:lnL>
                      <a:noFill/>
                    </a:lnL>
                    <a:lnR>
                      <a:noFill/>
                    </a:lnR>
                    <a:lnT>
                      <a:noFill/>
                    </a:lnT>
                    <a:lnB>
                      <a:noFill/>
                    </a:lnB>
                  </a:tcPr>
                </a:tc>
                <a:tc>
                  <a:txBody>
                    <a:bodyPr/>
                    <a:lstStyle/>
                    <a:p>
                      <a:pPr marL="0" marR="0">
                        <a:spcBef>
                          <a:spcPts val="0"/>
                        </a:spcBef>
                        <a:spcAft>
                          <a:spcPts val="0"/>
                        </a:spcAft>
                      </a:pPr>
                      <a:r>
                        <a:rPr lang="en-US" sz="1200" dirty="0">
                          <a:solidFill>
                            <a:schemeClr val="tx1"/>
                          </a:solidFill>
                          <a:latin typeface="Arial"/>
                          <a:ea typeface="Times New Roman"/>
                        </a:rPr>
                        <a:t>Finished one day late! </a:t>
                      </a:r>
                      <a:endParaRPr lang="en-US" sz="1600" dirty="0">
                        <a:solidFill>
                          <a:schemeClr val="tx1"/>
                        </a:solidFill>
                        <a:latin typeface="Times New Roman"/>
                        <a:ea typeface="Times New Roman"/>
                      </a:endParaRPr>
                    </a:p>
                  </a:txBody>
                  <a:tcPr marL="14015" marR="14015" marT="14015" marB="14015">
                    <a:lnL>
                      <a:noFill/>
                    </a:lnL>
                    <a:lnR>
                      <a:noFill/>
                    </a:lnR>
                    <a:lnT>
                      <a:noFill/>
                    </a:lnT>
                    <a:lnB>
                      <a:noFill/>
                    </a:lnB>
                  </a:tcPr>
                </a:tc>
                <a:tc>
                  <a:txBody>
                    <a:bodyPr/>
                    <a:lstStyle/>
                    <a:p>
                      <a:pPr marL="0" marR="0">
                        <a:spcBef>
                          <a:spcPts val="0"/>
                        </a:spcBef>
                        <a:spcAft>
                          <a:spcPts val="0"/>
                        </a:spcAft>
                      </a:pPr>
                      <a:r>
                        <a:rPr lang="en-US" sz="1200">
                          <a:solidFill>
                            <a:schemeClr val="tx1"/>
                          </a:solidFill>
                          <a:latin typeface="Arial"/>
                          <a:ea typeface="Times New Roman"/>
                        </a:rPr>
                        <a:t>  </a:t>
                      </a:r>
                      <a:endParaRPr lang="en-US" sz="1600">
                        <a:solidFill>
                          <a:schemeClr val="tx1"/>
                        </a:solidFill>
                        <a:latin typeface="Times New Roman"/>
                        <a:ea typeface="Times New Roman"/>
                      </a:endParaRPr>
                    </a:p>
                  </a:txBody>
                  <a:tcPr marL="14015" marR="14015" marT="14015" marB="14015">
                    <a:lnL>
                      <a:noFill/>
                    </a:lnL>
                    <a:lnR>
                      <a:noFill/>
                    </a:lnR>
                    <a:lnT>
                      <a:noFill/>
                    </a:lnT>
                    <a:lnB>
                      <a:noFill/>
                    </a:lnB>
                  </a:tcPr>
                </a:tc>
                <a:tc>
                  <a:txBody>
                    <a:bodyPr/>
                    <a:lstStyle/>
                    <a:p>
                      <a:pPr marL="0" marR="0">
                        <a:spcBef>
                          <a:spcPts val="0"/>
                        </a:spcBef>
                        <a:spcAft>
                          <a:spcPts val="0"/>
                        </a:spcAft>
                      </a:pPr>
                      <a:r>
                        <a:rPr lang="en-US" sz="1200" dirty="0">
                          <a:solidFill>
                            <a:schemeClr val="tx1"/>
                          </a:solidFill>
                          <a:latin typeface="Arial"/>
                          <a:ea typeface="Times New Roman"/>
                        </a:rPr>
                        <a:t>Did not finish on time! </a:t>
                      </a:r>
                      <a:endParaRPr lang="en-US" sz="1600" dirty="0">
                        <a:solidFill>
                          <a:schemeClr val="tx1"/>
                        </a:solidFill>
                        <a:latin typeface="Times New Roman"/>
                        <a:ea typeface="Times New Roman"/>
                      </a:endParaRPr>
                    </a:p>
                  </a:txBody>
                  <a:tcPr marL="14015" marR="14015" marT="14015" marB="14015">
                    <a:lnL>
                      <a:noFill/>
                    </a:lnL>
                    <a:lnR>
                      <a:noFill/>
                    </a:lnR>
                    <a:lnT>
                      <a:noFill/>
                    </a:lnT>
                    <a:lnB>
                      <a:noFill/>
                    </a:lnB>
                  </a:tcPr>
                </a:tc>
              </a:tr>
            </a:tbl>
          </a:graphicData>
        </a:graphic>
      </p:graphicFrame>
    </p:spTree>
  </p:cSld>
  <p:clrMapOvr>
    <a:masterClrMapping/>
  </p:clrMapOvr>
  <p:transition spd="slow">
    <p:pull dir="rd"/>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137</TotalTime>
  <Words>1407</Words>
  <Application>Microsoft Office PowerPoint</Application>
  <PresentationFormat>On-screen Show (4:3)</PresentationFormat>
  <Paragraphs>173</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Flow</vt:lpstr>
      <vt:lpstr>Blogging Tutorial #4 Assessing Students</vt:lpstr>
      <vt:lpstr>Main Idea </vt:lpstr>
      <vt:lpstr>Introduction</vt:lpstr>
      <vt:lpstr>Slide 4</vt:lpstr>
      <vt:lpstr>Slide 5</vt:lpstr>
      <vt:lpstr>Slide 6</vt:lpstr>
      <vt:lpstr>Slide 7</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Diane Bailey</dc:creator>
  <cp:lastModifiedBy>Diane Bailey</cp:lastModifiedBy>
  <cp:revision>24</cp:revision>
  <dcterms:created xsi:type="dcterms:W3CDTF">2009-12-05T18:52:16Z</dcterms:created>
  <dcterms:modified xsi:type="dcterms:W3CDTF">2009-12-05T21:09:50Z</dcterms:modified>
</cp:coreProperties>
</file>