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63" r:id="rId2"/>
    <p:sldId id="268" r:id="rId3"/>
    <p:sldId id="269" r:id="rId4"/>
    <p:sldId id="257" r:id="rId5"/>
    <p:sldId id="258" r:id="rId6"/>
    <p:sldId id="259" r:id="rId7"/>
    <p:sldId id="261" r:id="rId8"/>
    <p:sldId id="264" r:id="rId9"/>
    <p:sldId id="266" r:id="rId10"/>
    <p:sldId id="267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8FDD0-A2C4-44C5-8DA1-8C4934D2DDAA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70494-9F1F-468A-A457-EA2FAC88F3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306C4-B060-47AE-8EAF-86A36E830EAF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A3BAA-5B67-455D-ABA4-0E61D1F479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laza.ufl.edu/alallen/pgl/modules/rio/stingarees/module/index.html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bbl.us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1000"/>
            <a:ext cx="9144000" cy="1219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smtClean="0">
                <a:ln>
                  <a:solidFill>
                    <a:schemeClr val="tx1"/>
                  </a:solidFill>
                </a:ln>
              </a:rPr>
              <a:t>Review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: </a:t>
            </a:r>
          </a:p>
          <a:p>
            <a:pPr algn="ctr"/>
            <a:endParaRPr lang="en-US" sz="2800" dirty="0" smtClean="0">
              <a:ln>
                <a:solidFill>
                  <a:schemeClr val="tx1"/>
                </a:solidFill>
              </a:ln>
            </a:endParaRPr>
          </a:p>
          <a:p>
            <a:pPr algn="ctr"/>
            <a:endParaRPr lang="en-US" sz="28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828800"/>
            <a:ext cx="8763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>
                <a:ln>
                  <a:solidFill>
                    <a:schemeClr val="tx1"/>
                  </a:solidFill>
                </a:ln>
                <a:latin typeface="Century Gothic" pitchFamily="34" charset="0"/>
              </a:rPr>
              <a:t>Cells make up _________, tissues make up __________, and organs make up ___________, which make up an ________.</a:t>
            </a:r>
          </a:p>
          <a:p>
            <a:pPr marL="342900" indent="-342900">
              <a:buAutoNum type="arabicParenR"/>
            </a:pPr>
            <a:endParaRPr lang="en-US" dirty="0">
              <a:ln>
                <a:solidFill>
                  <a:schemeClr val="tx1"/>
                </a:solidFill>
              </a:ln>
              <a:latin typeface="Century Gothic" pitchFamily="34" charset="0"/>
            </a:endParaRPr>
          </a:p>
          <a:p>
            <a:pPr marL="342900" indent="-342900">
              <a:buAutoNum type="arabicParenR"/>
            </a:pPr>
            <a:endParaRPr lang="en-US" dirty="0" smtClean="0">
              <a:ln>
                <a:solidFill>
                  <a:schemeClr val="tx1"/>
                </a:solidFill>
              </a:ln>
              <a:latin typeface="Century Gothic" pitchFamily="34" charset="0"/>
            </a:endParaRPr>
          </a:p>
          <a:p>
            <a:pPr marL="342900" indent="-342900"/>
            <a:endParaRPr lang="en-US" dirty="0" smtClean="0">
              <a:ln>
                <a:solidFill>
                  <a:schemeClr val="tx1"/>
                </a:solidFill>
              </a:ln>
              <a:latin typeface="Century Gothic" pitchFamily="34" charset="0"/>
            </a:endParaRPr>
          </a:p>
          <a:p>
            <a:pPr marL="342900" indent="-342900"/>
            <a:r>
              <a:rPr lang="en-US" dirty="0" smtClean="0">
                <a:ln>
                  <a:solidFill>
                    <a:schemeClr val="tx1"/>
                  </a:solidFill>
                </a:ln>
                <a:latin typeface="Century Gothic" pitchFamily="34" charset="0"/>
              </a:rPr>
              <a:t>2) The three parts of the cell theory are…..</a:t>
            </a:r>
          </a:p>
          <a:p>
            <a:pPr marL="342900" indent="-342900"/>
            <a:endParaRPr lang="en-US" dirty="0">
              <a:ln>
                <a:solidFill>
                  <a:schemeClr val="tx1"/>
                </a:solidFill>
              </a:ln>
              <a:latin typeface="Century Gothic" pitchFamily="34" charset="0"/>
            </a:endParaRPr>
          </a:p>
          <a:p>
            <a:pPr marL="342900" indent="-342900"/>
            <a:endParaRPr lang="en-US" dirty="0" smtClean="0">
              <a:ln>
                <a:solidFill>
                  <a:schemeClr val="tx1"/>
                </a:solidFill>
              </a:ln>
              <a:latin typeface="Century Gothic" pitchFamily="34" charset="0"/>
            </a:endParaRPr>
          </a:p>
          <a:p>
            <a:pPr marL="342900" indent="-342900"/>
            <a:endParaRPr lang="en-US" dirty="0">
              <a:ln>
                <a:solidFill>
                  <a:schemeClr val="tx1"/>
                </a:solidFill>
              </a:ln>
              <a:latin typeface="Century Gothic" pitchFamily="34" charset="0"/>
            </a:endParaRPr>
          </a:p>
          <a:p>
            <a:pPr marL="342900" indent="-342900"/>
            <a:endParaRPr lang="en-US" dirty="0" smtClean="0">
              <a:ln>
                <a:solidFill>
                  <a:schemeClr val="tx1"/>
                </a:solidFill>
              </a:ln>
              <a:latin typeface="Century Gothic" pitchFamily="34" charset="0"/>
            </a:endParaRPr>
          </a:p>
          <a:p>
            <a:pPr marL="342900" indent="-342900"/>
            <a:r>
              <a:rPr lang="en-US" dirty="0" smtClean="0">
                <a:ln>
                  <a:solidFill>
                    <a:schemeClr val="tx1"/>
                  </a:solidFill>
                </a:ln>
                <a:latin typeface="Century Gothic" pitchFamily="34" charset="0"/>
              </a:rPr>
              <a:t>3) Some cell parts that I learned about yesterday include:   </a:t>
            </a:r>
          </a:p>
          <a:p>
            <a:pPr marL="342900" indent="-342900">
              <a:buAutoNum type="arabicParenR"/>
            </a:pPr>
            <a:endParaRPr lang="en-US" dirty="0">
              <a:ln>
                <a:solidFill>
                  <a:schemeClr val="tx1"/>
                </a:solidFill>
              </a:ln>
              <a:latin typeface="Century Gothic" pitchFamily="34" charset="0"/>
            </a:endParaRPr>
          </a:p>
          <a:p>
            <a:pPr marL="342900" indent="-342900">
              <a:buAutoNum type="arabicParenR"/>
            </a:pPr>
            <a:endParaRPr lang="en-US" dirty="0" smtClean="0">
              <a:ln>
                <a:solidFill>
                  <a:schemeClr val="tx1"/>
                </a:solidFill>
              </a:ln>
              <a:latin typeface="Century Gothic" pitchFamily="34" charset="0"/>
            </a:endParaRPr>
          </a:p>
          <a:p>
            <a:pPr marL="342900" indent="-342900">
              <a:buAutoNum type="arabicParenR"/>
            </a:pPr>
            <a:endParaRPr lang="en-US" dirty="0">
              <a:ln>
                <a:solidFill>
                  <a:schemeClr val="tx1"/>
                </a:solidFill>
              </a:ln>
              <a:latin typeface="Century Gothic" pitchFamily="34" charset="0"/>
            </a:endParaRPr>
          </a:p>
          <a:p>
            <a:pPr marL="342900" indent="-342900">
              <a:buAutoNum type="arabicParenR"/>
            </a:pPr>
            <a:endParaRPr lang="en-US" dirty="0" smtClean="0">
              <a:ln>
                <a:solidFill>
                  <a:schemeClr val="tx1"/>
                </a:solidFill>
              </a:ln>
              <a:latin typeface="Century Gothic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458200" cy="1524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– Why Must a Cell Divide?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133600"/>
            <a:ext cx="8610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4400" dirty="0" smtClean="0"/>
              <a:t>	As a cell gets larger, this ratio gets smaller, meaning the cell membrane cannot supply the inside with what it needs to survive.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52400" y="381000"/>
            <a:ext cx="8839200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What does mitosis do?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219200"/>
            <a:ext cx="5638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3200" dirty="0" smtClean="0"/>
              <a:t>For organisms to GROW</a:t>
            </a:r>
          </a:p>
          <a:p>
            <a:pPr marL="342900" indent="-342900">
              <a:buAutoNum type="arabicParenR"/>
            </a:pPr>
            <a:endParaRPr lang="en-US" sz="3200" b="1" dirty="0"/>
          </a:p>
          <a:p>
            <a:pPr marL="342900" indent="-342900">
              <a:buAutoNum type="arabicParenR"/>
            </a:pPr>
            <a:endParaRPr lang="en-US" sz="3200" dirty="0" smtClean="0"/>
          </a:p>
          <a:p>
            <a:pPr marL="342900" indent="-342900"/>
            <a:endParaRPr lang="en-US" sz="3200" dirty="0"/>
          </a:p>
          <a:p>
            <a:pPr marL="342900" indent="-342900"/>
            <a:endParaRPr lang="en-US" sz="3200" dirty="0" smtClean="0"/>
          </a:p>
          <a:p>
            <a:pPr marL="342900" indent="-342900"/>
            <a:endParaRPr lang="en-US" sz="3200" dirty="0" smtClean="0"/>
          </a:p>
          <a:p>
            <a:pPr marL="342900" indent="-342900"/>
            <a:r>
              <a:rPr lang="en-US" sz="3200" dirty="0" smtClean="0"/>
              <a:t>2) For organisms to</a:t>
            </a:r>
          </a:p>
          <a:p>
            <a:pPr marL="342900" indent="-342900"/>
            <a:r>
              <a:rPr lang="en-US" sz="3200" dirty="0" smtClean="0"/>
              <a:t> HEAL &amp; REPAIR INJURIES</a:t>
            </a:r>
            <a:endParaRPr lang="en-US" sz="3200" dirty="0"/>
          </a:p>
        </p:txBody>
      </p:sp>
      <p:sp>
        <p:nvSpPr>
          <p:cNvPr id="17410" name="AutoShape 2" descr="data:image/jpeg;base64,/9j/4AAQSkZJRgABAQAAAQABAAD/2wBDAAkGBwgHBgkIBwgKCgkLDRYPDQwMDRsUFRAWIB0iIiAdHx8kKDQsJCYxJx8fLT0tMTU3Ojo6Iys/RD84QzQ5Ojf/2wBDAQoKCg0MDRoPDxo3JR8lNzc3Nzc3Nzc3Nzc3Nzc3Nzc3Nzc3Nzc3Nzc3Nzc3Nzc3Nzc3Nzc3Nzc3Nzc3Nzc3Nzf/wAARCACIAL4DASIAAhEBAxEB/8QAHAAAAgMAAwEAAAAAAAAAAAAAAAYEBQcBAgMI/8QASxAAAQIEAgUGCAsHAwQDAAAAAQIDAAQFEQYSBxMhMUFRYXGBobEVIjI1NnSR0RQWQlNyc5KTorLBFyMzUlRiwiaC4SQlJ2Nks8P/xAAaAQACAwEBAAAAAAAAAAAAAAAEBQADBgEC/8QAMxEAAQMCAQkGBgMBAAAAAAAAAQACAwQREgUTITFBUWFxsSIjMjOBwRQ0UnKR8CRCYqH/2gAMAwEAAhEDEQA/ANxgggiKIgggiKIgggiKIgggiKIgggiKIggiNPTjUjKuzUwohppOZZAvYR0Ak2ChNlJgha+O9E+fd+6VAcb0P+od+6VF3ws/0H8KnPxfUEywQt/Hih/Pu/cqjj470S/8dz7oxPhZz/Q/hdz8X1BMsJOlCpztLp0i7T5lcutcwUqUi20ZSbbeeLL470P59z7pULOlCfYqWHaXNyqippyaOUkW+SqC6GmeKlmcboJ2hUVUrTA7AdNknDF2Ibedpj8PujkYuxBxq0wPs+6KThHuw4thmdm2kBT0tLOPNJUnMMwtY242jVzwU0UbnmMaOASOOSV7w0OOnir9NdxYQk+EJgZhdIUpCSegHbEZzFWI2lFDlUmUrB2pUEgjsjHJh92ZfW/MOKddWbrcWbknlJh+o029UMOy0zNHM808qWSs71oSlKgSeJGYi/RCehrIambNuiAvq0I+pppIY8YefymL43Yht52mPw+6HPRnWalVJ6eRUJx2YS20gpC7bCSeQRmd98PuiE/9xqP1KO8wdlOmhZSPLWAHRs4hC0c0hnaC4/ngtXgggjGLRogggiKIgggiKIgjo64hpJW4sIQN6lGwERfCshwnZf7we+OgE6guFwGtTYIheFZD+tl/vB74PCkh/XS/3g98dwO3LmJu9TYpcXejVS+oVE3wpIf1sv8AeJ98VmJ5uXmcNVT4O827lYN8igbRZC1wkbcbQvEjm4CsnG4R5zc23TqdOVGYbLrcq2F6oG2dRUEpBPAXULx34COk9KvT9HqUhKlPwiZlyhoKAOYhQVl27ATlsDy2jW1TnNhcW60igtnBdILmPMRKfK0TTbbfzKGU5BzWIv2w80moCsUWVqQaDLiypt5CfJzjinkBG23CMhebWy6ttxJStCilSTwI3iNYwzLuyeE6ZLvpKHVBbxSbAhKleLfpAv1whyZJIagAk2TStYwRXsp94ucU+gdD9aV3LilMXWKvQOhetK7lw+m82L7vYpWzwP5JJ4R7yoS6mYlVuFoTbKmA4N6Srcei++PFxyVlJQzdSmCxLleRGVOZbiuRI5uJ3RTTeM5ZgjwLIHWDc/OkKKT/AGoGwW5STHuvr6aNronm54LlLSzPcHtGhKM5LuSc2/KvgB1hxTa7bgpJsbeyNDkJNdNocjIvk68ZphxJN9WXLWTzeKlJI5SYzuYecmJhx99ZW66srcUreok3JPXDVI40LmVFelfhQACRMy9m3QALbR5KuHIeeM1kyoip58cicVkL5osLFe8DD9og841H6lHeYQJGbptVbcNLmXFOtpzrl30ZVhPEi2w2426Yf9EPnKo2+Yb7zGirqiOehe6M3GjqEnp4nxVDQ4ftlq8EEEYxaNEEEERREEEERRVeJfMk59XGcW2xpGJfMk59XGcEX2Q5yb5bil1Z4wl3FuL5TDTrcoiVE7OqSFrQpwpQ0k7rkbSo77QYQxdLYlcellSolJ1pGsShKypDiBv2ncRycYRdJ7S28Zz7iklKHktONknyk6tIv0XB6LR7aJwr413DZUkSruZV7BAtv9sCiplM2vbqV+ZZm1qtuEWcl6PV31cfrFbFlJ+jtd9WH6w2qB2BzHVL49Z9UotoLiwm6QACVKUbJSALkk8gikmcbUGQWFSwmZ91G1ORJabKhu2q226uqJ1fd1GFqw4FZSWEt3+ksC3WIyFZudl4oylWyxyZth2K6ip2Objcpk7UVzVUeqCkNpcdfLxQE+KDe9rckaEzjuiVFwuz7c1JPqtmKU61u/NaxtGXxynyhCeGokgdiYUwliZILOC2txIGRSFJW2tIW2tBulaSLgjmIi4xSbYDoXrS+5cK2GHzN4SpbqyCtoLlzbgEq2dhhoxUbYDofrK+5caaOXPZh+8+xSZ7MGcaNyy3SEtQcpLQtq0SmdPSpRv3CE+GfSA7evplgNkrLNNbfo5j+bshZUlSSQQQRvBG6M3VuxTvPFOIBhiaOC4uYI4ju00t5aW20lS1KCUpHEndFCtV1gpwt4qpZBtd8IPOCLHsMbhokTkqtUSPktJH4jGG4YaclsW09p9JQ43NpQtJ3pIVYiN00Ui1aq4/sH51Q0pD/DmHLqgKnz4zzWqQQQQqR6jz76paUceSAShN7GKT4wvjey37TFtWfNkx9CFJuxcFzsvt6BBlNExzSXBDTOcHAAqVUscyVJU2mqTclKqcF0IdcOYjltvtzxJYxOqZYRMS3wZ5hwXQ60vMlXQRHy1iWoqq+IKhPqc1mvfUpCrfIvZP4QI0fQg+6qRrEspy7bbjS22/5SQoKPXYeyK4yxz7Fuhe3Bwbe616dqTk/R6glaEJys3BSTywmoSpagEglR3AC8Mqb+Cqnf5gd8Z7jmfmKZhKbfk3FNvOOtsaxJspCVXJtznLbrMM4XCBjyBqQUgMjmgqk0uTMkaVISi32l1FuYUsNpIUptspsQTwuQnZzGK7RTV6fIipyk7ONyrs0WS0p05UqCM+ZJVw8pO/faM/JJ3kwA2hUZiZM5ZHiMYMC+iVJKUpVcKQq5StJBCugiLCU9Ha76sP1jL9EEw4pqsSpcUWkobdSi+xKrkEjkJB7uSNQlNuHa76v74btnM0Icd46pc+PNvIG4rNMevqYwmG02tMziUK+ilJV3kRnM5JvSYly+nKJhkPN86SSB3GHPSdNZGqVT0giyFzK+Q5jlT7Ag+2PHSFKobpWE5gCzi6S20pNreSAq/4z7IX17sdQ87kZSjDE0JKiVIyL07r9Qm5YYU8v6Kd/fEXjD5orkkTL1cUtOcmnKYCDuOs2HsFuuBAMRsiCbKZo7eDmG51kG6mJ1KzzBaCP8DD7iRlcxgnD7DfluzakJ6woRmmjJ6yqxKKSQVS7b27dkcCf/0741SpbMKYcPFM04R06ty0OqSQiCMjY49CllQzvXcQOqxt9MviHSEptZPwWYncni71Np2dVwnqvHjpBaQjFM260lKETAQ9q0iwRmSCR7Y9tH8op+sLqCrlEk2XPpOKulI6yT7Ih43mEzGKKiUKJQ04GRf+wBJ7QYVubeLGdpR4PbwjYFQ9EXeC2m3cV0pDvk/CkEDlINwPaBFJFhh98y1dp0wDbVTbSvYoRS22IXVjtRsr3FriJLHfw8ApCnGZpdhxISpVu2Nn0at6vEdbSP5Un2qJ/WMj0lSOVcrPIHklco7YbAUG6D1pV+GNf0cAjEdXCrlQYZCum22GjAY2zs4DqEC8hxid+6lpcEeSn2kGynEA8hVHHwpj51v7QhVYo64XhWPNsx9GFEK1aS6VIbQg3Li1BKU9JOyGqrPNuU2Z1a0qsjgbx86aZqq87XWaSldpaTZSvJwU6sXKiOUAgDr5YJikzcZVD2Y3hLuP00z43z5or7Tso4pK7teSlZSMwB4jNeNT0US1NYwk0afMsvzcwS5OBKrLQQbBJSdtgOO43vGE5r8Ik0+fmKdPMTsm4puYYWFoWk7QR+kUxvwOxK5zbtsvqNPmmp/UjvjOtIic+CZ8/wAj7CvxEfrGgyMy3PYcmp5kWbmpJt9I5AoXt22jMdKrqkYVlmkkhLs749uOVBsD1qhi54MDzvsgg051oWSKSUkhQsRwjiLrF7KJavPMti2RplKhyKDSM3beKbhCpHp+0RLUitVGXI8uRUv7Kk++Nck9mHa76sP1jJMINqk9IFODZszPSZUNlroUySPxJEa3Kejtets/6cfrDOlPckcR1CBqB3l+BWT4tp/hbHFGkVeRMSzCVHkTdWbsBiJpXndfXZSWTsal5VOVIG4qJV3ZR1RdzS76Uac2BbVU5SATxJYcVf2qhS0jqvi+cFrBCGkjo1aYpqAO2f8ASuiv2RwS0d8OmiqZUxiB9CbnWSbni8CUkLH5e2EuGfRw4U4vkkAfxEuIPWhUDQm0jVdJ4SmSgSIp+PMRsIILYlXHGwP5FuNKT2KHsjRKmf8ASeHjuAmnSfsOQlNloY/mEN21j1ESHOdQSlQ/ClMOdYIOCaRyZ3//AK3N3PDSEhkdtzj0KAf2n33gdVmmjplKKUl0XzzFUabX9FABH5z7ISawSqrTqleUZhwnpzGHTBayxhpDu8mpFSR9FCff2QqYoZLGJaq2dgTNu26CokH2WgeoaRSxHn1V0LrzyDkqmO7ay2tLifKSoEdUAbUpKlAGyd5tugQhSyEo2lRAA5TACLWnY7bS7QamSLlmYYdSfpJse+NI0cKzYiq6+CmGVe0RnONiDQawncUuSw/SHvRC4pakuqvnXSpYqCt+y4v1gA9cOZzhdI3e1vslkY0NP+j7p4nk5p5YFrkgCMYr2mKbl606xR6fJuyLLhRnmM6lvAGxIyqASDw2GNlqZSH5guOapGUhThVlyAi178LR8mVGnOSdXfp6HW5pSHtWh1lYUl658UpIJG3fvhY9xDQAjmtBJJX07h6sS+IMMeFpRBQ3MS5ORW9Cgqyk9RBjFsVyCKrpAxQl3aJSQdeSOUoaTb39UbFg6irw9gtqlurzutS6luEbsylFRA5gTaMyqTBZx/jd1zjQplxHOFNoT/kY44ktXW+JZLFtQaSaq1VVJUQZGQXN2HHKpAPYonqiph10UN/Ca5U5A7p2kTTB603/AMYpVi1fRrMqmtGCVqG1uWWz9lZt3ws6QpPwjR6VJA2U/V2mQeTMlQP6ReaJSTovfvwLtvtRU4xRMrYoBkWlOvoqyXEtpIBWpKcwAvsvsNoPZ8q70QjvPCzDHSVIxpXUr2EVB/KP7c5t2WijEN2lZnU48qqgkpQ8pDyLi1wpCSe246oW5+UVJuNIV8tpLg6DAJRa0GjhbSNHNTXdQceek1qtu/fFKQepXZGnygPxdrwO/wCDW74zd1maZwXgRiTZddcNQ14CU325iofmPUDGmJy+BsRlJunUmx5rmGFL4COI6oSo1g80iKpil4sXXFKuwmmlDZCb2cy6tSSfkkBVxyg7NxhF0lotila7fxZdlY+wPdGg3IJAJsbXHLCdpNlVFyl1AbUOS5l1WG5aFG1zzpUPYYLyjSiKLENpv+UPST5yQA7kqtU1TlFeqQJytvpaI6ReLfRy2V4wkFDcjWLPQEGJVObQdFtVWfLFUZA6MpjnRigGtzjyh/AkXFDpUUo/yMKYW4pWjeQmEhswlOTlMcViuVri3MstL09CNgtnc8ZOTn4k8myGPETy5bBNAdbtmTNL2KFwfFWLHlij5r3EXWKfQOhetK7lxpBStikYNeJ3sUmM5e13AJOeUwJRiVlW1NMM58iFEHLmN7btoG4E7bQoaQGynErz3CZaaeT0FAHeDDTwikx8hK5OjTIHjlDrJPKEFJHYuJlmmbHTNwDQ0ruTpS6Y32qDSZQOYLr84Uglt2XTfkuoxW4clzNV+msAXC5tsHozC/ZF/RCTo1xOkJ3TMqb/AO4xDwC0VV8zA8mVlnnVfYKR2qEZuJmORrd9uqcPdha4pzdmm3lzqZhnXMTKvGRe1wF5gOjZY8xh30VvLmKzVXnLZlNIvbcNpsB0CM9AsNvCH7RD5xqP1KO8xrspQsZSveBpsB/0LP0kjnStaTo0pb0/1xb9QYw/IqWpLSTMTiUDYTsyg8wFz1iMaB37I1LHU7LSuLMdzaUl1x1lqUQSjYlSwkKF+hBPPYxld4xetaNbnoPrRm8MVelPOqWuTstnNtytq+SOa4J64qNJ0nOt19NQYcdlpSZpDks4+hOYOLSFnVK5MwCB17IucNCVpmMpdqTKQxVMNNTCQkWupJI7kqMOaUJduwsBTToKFpVuIOz9YKijzkRCoe/A8L5XAJOwQwYGbeXW16icflCJV8qdl0ZnMurN0pHKd2zbt2QUSlf6nmaY6NYWWpxs24qQy5t9qbxd6F0E4z1g3tSbyh7LfrA4FzZXE2F1qmj6mTNJ0crk55stTAYW4ts7051EgHntaPBQSpsocbbcQVBWRxAUm4NwbHiDthmSb0qqbb/uRt64WTDujjADmngllQ8khyzjTGyPClNnSfHflShXShR29sUmOmAw9RrC2spEus85OaGHTCf3lFH/AKHT+KONLks03KYafaFiqR1NhyIS2R+cwpnbaR1tiPiPYbdP1NT8GpFMYQAA1JtpTcC4ukXsd4vFrKejle9W98U1LfM1RaXMEWLsm0ojk8X/AIi5lfRyvere+HADRA0jh1CXknOG/FKB4wv6RgDhiTPJOkDrR/xDAeMUGkPbhSV/tn9v3ZgzKg/jH0VFD5wVRSgj9lNbKj4wqTFh1e68T9GrKUUaqTNxnceaaI5AAVdpPZFXT21fsvqzg8nwoyD9kxZaNULTSau4oENreYSg8CoBZPYR7YQ0PzLE0qfJcmg8IusU+gVC9aV3LilMXWKfQKhetK7lxppvNi+72KSs8D+XuknhFLjrzPR+Z+Z7mouuEVONWs+H5B35qcdQf9yEEfkMdy0L0h5hTJxtUD1Xnh2YSzo7xQkpuVOS4HWSI66PiNXWE28cy6LHmzbf0jmhMlejjEqwLqMxL26Em57DHno+aI8LzBPiolQ1bnUoW/LGXor/ABEfNOqgjNPV/wADD9og841H6lHeYQeBh+0Qecaj9SjvMa3Kvyb/AE6hIKLz2/uxc6c5RD+Dp5zKkGXmWXtgsSb5L+xUfPz0g61TJeoKsGph51lA43bCCT0fvB7DH0rpWl1zWEa6hvykshyw4hJBMZdVaYhegqkzIyZ2JxTxUN5C1rRb8vsjEvFlpWlathFhCcFUxTjSC+1SWkhZSCpIIFwDvtu2R6M/xUcfGHfEqkJKMNtpIAIkGxYfRERWdjqL7swg+n0NKElPaCyLRrLNTulGouTCb5BNrA51HIb9SzEbRk2mm6SpmQQSUBM1LgnfZNyD+GLzRnLhONcWTVvHZcW0k8gU8SfyCOtLkBLacJ0NiyEodmbW4LZzd6oDa2wa7iiSdYWoI81VT6gd8LRhlRbwVU+dgde2FokQ8pdb+fslk2ofu1IGmFtRaorwHihLzZPPcHuMSNK8qv4t4de+TLgtLFuK2WyPyKifpNlkv4OU8fLlZttaVW4KCkkfl9kddJ6kKwPKKUCVLelSgjgdQr9LwsqGd5IjYndlivMPgjDFGB/omj2Rfyno5XvVvfFahsMSsqynyW5dpI+yIspT0dro/wDj++GFrU7Ry6oMnvHeqUOMV2K2DNYRqSEjMtgtzCRzBQSrsV2RYx2SltxicRMHLLKlHg8rcEoyG5v7IZ1rMdO4Hcg6d2GVpShTUo/ZBVyBtM82T05kDuvFvgplLGDpVSfKmZh1xXV4o7BFHSFKGiStgAEeE2Bv2jYD+ghmw9lOE6MpseIGVpJHBQcVm7xCHJoBqG32BNay4iPNS4usU+gVC9aV3Lili6xT6B0P1lXcuH83nRfd7FKmeB/L3STHjV5YTmGqm1sK2QiZRfhkNlH7KjHtzcYkyZSlE4p0gNJk3taTuCcht22gvKDA+meDuVFK4tmaRvVPhk/+OK/b5xV/so/5jpg1OrwvMuAbX53J1IQCfzCOmGisaOMT5CgkOMiyjuB3n2bolYayrwlKlpFg1OPJe+koIKT1iw6oy+TMLqqO+wJ1WkiB9lL4GH7RB5xqP1KO8wg7tkP2iE2qVRvs/cI7zGkyt8m/06hJ6Lz2/uxPeJJOYXSp406VRMzjrSkIadcyoJItt90JL2j2oOaJZbDLTzIqCQHF60nLmzlwpuOc2vBBGFxErT2TfhdioTdFHh+nNyE0Rqi01MawKQAAFbvFvt2bd2/bYTJiitJYcMoAmYCSWlOKJSFW2XtwvBBHRI4aivOBp2JO0bYCnKImrTeIXULnqjMZ1hlXigAk3vzlRjwrOC6u1pKk8QUUS7sm4wlibRMLIyJtlNrbScu0c4ggiBx1L1hCfRRpTUPMhKwh5OVfjbbRE+KtMt5Lv3hggj2JZALgrwYmHWFn+kbA1brFTpUnTWkGg65BmQl2zgJNlKVfgE3tblMMGP8ABIq2Ep2n0Zu00stapK1+KMihYDk2XEEEeM452s613CBay5wThGfaw+yxitbbs63dCCys3DYACQo/KVv28loZG8PSDctMyyUuauZTkcGc7RBBHvOvta65mmXvZQBgaifNO/emFbSTgGbmsNqlcKNpLi3AqZZcdOZ1CdoSknZ5VtmyCCOuqZnCznFcEMbTcBd8I6MJNvAYo+IGyZiac174aWRq138Wx5QLdsLmFdG2JqFih2S1zLuHlLzuOOq2OjbayN6XBy7OkwQR4a4tNwdS9lodoK0n4j0Q72nfvVR7zuEqTO0yXpz7bipeXUVtpDhBB28eswQRaamYkEvOjiqzBGARZQP2c4dJuZd+/wBer3wm6TtH074CQzhCXztKWVzrRWS44BbIE33i+Y25bQQRH1c7xhc8kc1GU8TTcNCsMB6NJVjBCqfiNlapioK10w0F21e7Im44ptfpJhLGjHFmHsViWoJTM01+2aYdIDZbv5Lqb7xzctxbgQRUHEG4Ope7AggrVE6OsPlILku7nttyvqAvzbYtKFhamUJ512ntuIW6kJXncKrgbt8EEXOqp3twueSOaqbBE11w0L//2Q=="/>
          <p:cNvSpPr>
            <a:spLocks noChangeAspect="1" noChangeArrowheads="1"/>
          </p:cNvSpPr>
          <p:nvPr/>
        </p:nvSpPr>
        <p:spPr bwMode="auto">
          <a:xfrm>
            <a:off x="63500" y="-461963"/>
            <a:ext cx="1314450" cy="942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2" name="AutoShape 4" descr="data:image/jpeg;base64,/9j/4AAQSkZJRgABAQAAAQABAAD/2wBDAAkGBwgHBgkIBwgKCgkLDRYPDQwMDRsUFRAWIB0iIiAdHx8kKDQsJCYxJx8fLT0tMTU3Ojo6Iys/RD84QzQ5Ojf/2wBDAQoKCg0MDRoPDxo3JR8lNzc3Nzc3Nzc3Nzc3Nzc3Nzc3Nzc3Nzc3Nzc3Nzc3Nzc3Nzc3Nzc3Nzc3Nzc3Nzc3Nzf/wAARCACIAL4DASIAAhEBAxEB/8QAHAAAAgMAAwEAAAAAAAAAAAAAAAYEBQcBAgMI/8QASxAAAQIEAgUGCAsHAwQDAAAAAQIDAAQFEQYSBxMhMUFRYXGBobEVIjI1NnSR0RQWQlNyc5KTorLBFyMzUlRiwiaC4SQlJ2Nks8P/xAAaAQACAwEBAAAAAAAAAAAAAAAEBQADBgEC/8QAMxEAAQMCAQkGBgMBAAAAAAAAAQACAwQREgUTITFBUWFxsSIjMjOBwRQ0UnKR8CRCYqH/2gAMAwEAAhEDEQA/ANxgggiKIgggiKIgggiKIgggiKIgggiKIggiNPTjUjKuzUwohppOZZAvYR0Ak2ChNlJgha+O9E+fd+6VAcb0P+od+6VF3ws/0H8KnPxfUEywQt/Hih/Pu/cqjj470S/8dz7oxPhZz/Q/hdz8X1BMsJOlCpztLp0i7T5lcutcwUqUi20ZSbbeeLL470P59z7pULOlCfYqWHaXNyqippyaOUkW+SqC6GmeKlmcboJ2hUVUrTA7AdNknDF2Ibedpj8PujkYuxBxq0wPs+6KThHuw4thmdm2kBT0tLOPNJUnMMwtY242jVzwU0UbnmMaOASOOSV7w0OOnir9NdxYQk+EJgZhdIUpCSegHbEZzFWI2lFDlUmUrB2pUEgjsjHJh92ZfW/MOKddWbrcWbknlJh+o029UMOy0zNHM808qWSs71oSlKgSeJGYi/RCehrIambNuiAvq0I+pppIY8YefymL43Yht52mPw+6HPRnWalVJ6eRUJx2YS20gpC7bCSeQRmd98PuiE/9xqP1KO8wdlOmhZSPLWAHRs4hC0c0hnaC4/ngtXgggjGLRogggiKIgggiKIgjo64hpJW4sIQN6lGwERfCshwnZf7we+OgE6guFwGtTYIheFZD+tl/vB74PCkh/XS/3g98dwO3LmJu9TYpcXejVS+oVE3wpIf1sv8AeJ98VmJ5uXmcNVT4O827lYN8igbRZC1wkbcbQvEjm4CsnG4R5zc23TqdOVGYbLrcq2F6oG2dRUEpBPAXULx34COk9KvT9HqUhKlPwiZlyhoKAOYhQVl27ATlsDy2jW1TnNhcW60igtnBdILmPMRKfK0TTbbfzKGU5BzWIv2w80moCsUWVqQaDLiypt5CfJzjinkBG23CMhebWy6ttxJStCilSTwI3iNYwzLuyeE6ZLvpKHVBbxSbAhKleLfpAv1whyZJIagAk2TStYwRXsp94ucU+gdD9aV3LilMXWKvQOhetK7lw+m82L7vYpWzwP5JJ4R7yoS6mYlVuFoTbKmA4N6Srcei++PFxyVlJQzdSmCxLleRGVOZbiuRI5uJ3RTTeM5ZgjwLIHWDc/OkKKT/AGoGwW5STHuvr6aNronm54LlLSzPcHtGhKM5LuSc2/KvgB1hxTa7bgpJsbeyNDkJNdNocjIvk68ZphxJN9WXLWTzeKlJI5SYzuYecmJhx99ZW66srcUreok3JPXDVI40LmVFelfhQACRMy9m3QALbR5KuHIeeM1kyoip58cicVkL5osLFe8DD9og841H6lHeYQJGbptVbcNLmXFOtpzrl30ZVhPEi2w2426Yf9EPnKo2+Yb7zGirqiOehe6M3GjqEnp4nxVDQ4ftlq8EEEYxaNEEEERREEEERRVeJfMk59XGcW2xpGJfMk59XGcEX2Q5yb5bil1Z4wl3FuL5TDTrcoiVE7OqSFrQpwpQ0k7rkbSo77QYQxdLYlcellSolJ1pGsShKypDiBv2ncRycYRdJ7S28Zz7iklKHktONknyk6tIv0XB6LR7aJwr413DZUkSruZV7BAtv9sCiplM2vbqV+ZZm1qtuEWcl6PV31cfrFbFlJ+jtd9WH6w2qB2BzHVL49Z9UotoLiwm6QACVKUbJSALkk8gikmcbUGQWFSwmZ91G1ORJabKhu2q226uqJ1fd1GFqw4FZSWEt3+ksC3WIyFZudl4oylWyxyZth2K6ip2Objcpk7UVzVUeqCkNpcdfLxQE+KDe9rckaEzjuiVFwuz7c1JPqtmKU61u/NaxtGXxynyhCeGokgdiYUwliZILOC2txIGRSFJW2tIW2tBulaSLgjmIi4xSbYDoXrS+5cK2GHzN4SpbqyCtoLlzbgEq2dhhoxUbYDofrK+5caaOXPZh+8+xSZ7MGcaNyy3SEtQcpLQtq0SmdPSpRv3CE+GfSA7evplgNkrLNNbfo5j+bshZUlSSQQQRvBG6M3VuxTvPFOIBhiaOC4uYI4ju00t5aW20lS1KCUpHEndFCtV1gpwt4qpZBtd8IPOCLHsMbhokTkqtUSPktJH4jGG4YaclsW09p9JQ43NpQtJ3pIVYiN00Ui1aq4/sH51Q0pD/DmHLqgKnz4zzWqQQQQqR6jz76paUceSAShN7GKT4wvjey37TFtWfNkx9CFJuxcFzsvt6BBlNExzSXBDTOcHAAqVUscyVJU2mqTclKqcF0IdcOYjltvtzxJYxOqZYRMS3wZ5hwXQ60vMlXQRHy1iWoqq+IKhPqc1mvfUpCrfIvZP4QI0fQg+6qRrEspy7bbjS22/5SQoKPXYeyK4yxz7Fuhe3Bwbe616dqTk/R6glaEJys3BSTywmoSpagEglR3AC8Mqb+Cqnf5gd8Z7jmfmKZhKbfk3FNvOOtsaxJspCVXJtznLbrMM4XCBjyBqQUgMjmgqk0uTMkaVISi32l1FuYUsNpIUptspsQTwuQnZzGK7RTV6fIipyk7ONyrs0WS0p05UqCM+ZJVw8pO/faM/JJ3kwA2hUZiZM5ZHiMYMC+iVJKUpVcKQq5StJBCugiLCU9Ha76sP1jL9EEw4pqsSpcUWkobdSi+xKrkEjkJB7uSNQlNuHa76v74btnM0Icd46pc+PNvIG4rNMevqYwmG02tMziUK+ilJV3kRnM5JvSYly+nKJhkPN86SSB3GHPSdNZGqVT0giyFzK+Q5jlT7Ag+2PHSFKobpWE5gCzi6S20pNreSAq/4z7IX17sdQ87kZSjDE0JKiVIyL07r9Qm5YYU8v6Kd/fEXjD5orkkTL1cUtOcmnKYCDuOs2HsFuuBAMRsiCbKZo7eDmG51kG6mJ1KzzBaCP8DD7iRlcxgnD7DfluzakJ6woRmmjJ6yqxKKSQVS7b27dkcCf/0741SpbMKYcPFM04R06ty0OqSQiCMjY49CllQzvXcQOqxt9MviHSEptZPwWYncni71Np2dVwnqvHjpBaQjFM260lKETAQ9q0iwRmSCR7Y9tH8op+sLqCrlEk2XPpOKulI6yT7Ih43mEzGKKiUKJQ04GRf+wBJ7QYVubeLGdpR4PbwjYFQ9EXeC2m3cV0pDvk/CkEDlINwPaBFJFhh98y1dp0wDbVTbSvYoRS22IXVjtRsr3FriJLHfw8ApCnGZpdhxISpVu2Nn0at6vEdbSP5Un2qJ/WMj0lSOVcrPIHklco7YbAUG6D1pV+GNf0cAjEdXCrlQYZCum22GjAY2zs4DqEC8hxid+6lpcEeSn2kGynEA8hVHHwpj51v7QhVYo64XhWPNsx9GFEK1aS6VIbQg3Li1BKU9JOyGqrPNuU2Z1a0qsjgbx86aZqq87XWaSldpaTZSvJwU6sXKiOUAgDr5YJikzcZVD2Y3hLuP00z43z5or7Tso4pK7teSlZSMwB4jNeNT0US1NYwk0afMsvzcwS5OBKrLQQbBJSdtgOO43vGE5r8Ik0+fmKdPMTsm4puYYWFoWk7QR+kUxvwOxK5zbtsvqNPmmp/UjvjOtIic+CZ8/wAj7CvxEfrGgyMy3PYcmp5kWbmpJt9I5AoXt22jMdKrqkYVlmkkhLs749uOVBsD1qhi54MDzvsgg051oWSKSUkhQsRwjiLrF7KJavPMti2RplKhyKDSM3beKbhCpHp+0RLUitVGXI8uRUv7Kk++Nck9mHa76sP1jJMINqk9IFODZszPSZUNlroUySPxJEa3Kejtets/6cfrDOlPckcR1CBqB3l+BWT4tp/hbHFGkVeRMSzCVHkTdWbsBiJpXndfXZSWTsal5VOVIG4qJV3ZR1RdzS76Uac2BbVU5SATxJYcVf2qhS0jqvi+cFrBCGkjo1aYpqAO2f8ASuiv2RwS0d8OmiqZUxiB9CbnWSbni8CUkLH5e2EuGfRw4U4vkkAfxEuIPWhUDQm0jVdJ4SmSgSIp+PMRsIILYlXHGwP5FuNKT2KHsjRKmf8ASeHjuAmnSfsOQlNloY/mEN21j1ESHOdQSlQ/ClMOdYIOCaRyZ3//AK3N3PDSEhkdtzj0KAf2n33gdVmmjplKKUl0XzzFUabX9FABH5z7ISawSqrTqleUZhwnpzGHTBayxhpDu8mpFSR9FCff2QqYoZLGJaq2dgTNu26CokH2WgeoaRSxHn1V0LrzyDkqmO7ay2tLifKSoEdUAbUpKlAGyd5tugQhSyEo2lRAA5TACLWnY7bS7QamSLlmYYdSfpJse+NI0cKzYiq6+CmGVe0RnONiDQawncUuSw/SHvRC4pakuqvnXSpYqCt+y4v1gA9cOZzhdI3e1vslkY0NP+j7p4nk5p5YFrkgCMYr2mKbl606xR6fJuyLLhRnmM6lvAGxIyqASDw2GNlqZSH5guOapGUhThVlyAi178LR8mVGnOSdXfp6HW5pSHtWh1lYUl658UpIJG3fvhY9xDQAjmtBJJX07h6sS+IMMeFpRBQ3MS5ORW9Cgqyk9RBjFsVyCKrpAxQl3aJSQdeSOUoaTb39UbFg6irw9gtqlurzutS6luEbsylFRA5gTaMyqTBZx/jd1zjQplxHOFNoT/kY44ktXW+JZLFtQaSaq1VVJUQZGQXN2HHKpAPYonqiph10UN/Ca5U5A7p2kTTB603/AMYpVi1fRrMqmtGCVqG1uWWz9lZt3ws6QpPwjR6VJA2U/V2mQeTMlQP6ReaJSTovfvwLtvtRU4xRMrYoBkWlOvoqyXEtpIBWpKcwAvsvsNoPZ8q70QjvPCzDHSVIxpXUr2EVB/KP7c5t2WijEN2lZnU48qqgkpQ8pDyLi1wpCSe246oW5+UVJuNIV8tpLg6DAJRa0GjhbSNHNTXdQceek1qtu/fFKQepXZGnygPxdrwO/wCDW74zd1maZwXgRiTZddcNQ14CU325iofmPUDGmJy+BsRlJunUmx5rmGFL4COI6oSo1g80iKpil4sXXFKuwmmlDZCb2cy6tSSfkkBVxyg7NxhF0lotila7fxZdlY+wPdGg3IJAJsbXHLCdpNlVFyl1AbUOS5l1WG5aFG1zzpUPYYLyjSiKLENpv+UPST5yQA7kqtU1TlFeqQJytvpaI6ReLfRy2V4wkFDcjWLPQEGJVObQdFtVWfLFUZA6MpjnRigGtzjyh/AkXFDpUUo/yMKYW4pWjeQmEhswlOTlMcViuVri3MstL09CNgtnc8ZOTn4k8myGPETy5bBNAdbtmTNL2KFwfFWLHlij5r3EXWKfQOhetK7lxpBStikYNeJ3sUmM5e13AJOeUwJRiVlW1NMM58iFEHLmN7btoG4E7bQoaQGynErz3CZaaeT0FAHeDDTwikx8hK5OjTIHjlDrJPKEFJHYuJlmmbHTNwDQ0ruTpS6Y32qDSZQOYLr84Uglt2XTfkuoxW4clzNV+msAXC5tsHozC/ZF/RCTo1xOkJ3TMqb/AO4xDwC0VV8zA8mVlnnVfYKR2qEZuJmORrd9uqcPdha4pzdmm3lzqZhnXMTKvGRe1wF5gOjZY8xh30VvLmKzVXnLZlNIvbcNpsB0CM9AsNvCH7RD5xqP1KO8xrspQsZSveBpsB/0LP0kjnStaTo0pb0/1xb9QYw/IqWpLSTMTiUDYTsyg8wFz1iMaB37I1LHU7LSuLMdzaUl1x1lqUQSjYlSwkKF+hBPPYxld4xetaNbnoPrRm8MVelPOqWuTstnNtytq+SOa4J64qNJ0nOt19NQYcdlpSZpDks4+hOYOLSFnVK5MwCB17IucNCVpmMpdqTKQxVMNNTCQkWupJI7kqMOaUJduwsBTToKFpVuIOz9YKijzkRCoe/A8L5XAJOwQwYGbeXW16icflCJV8qdl0ZnMurN0pHKd2zbt2QUSlf6nmaY6NYWWpxs24qQy5t9qbxd6F0E4z1g3tSbyh7LfrA4FzZXE2F1qmj6mTNJ0crk55stTAYW4ts7051EgHntaPBQSpsocbbcQVBWRxAUm4NwbHiDthmSb0qqbb/uRt64WTDujjADmngllQ8khyzjTGyPClNnSfHflShXShR29sUmOmAw9RrC2spEus85OaGHTCf3lFH/AKHT+KONLks03KYafaFiqR1NhyIS2R+cwpnbaR1tiPiPYbdP1NT8GpFMYQAA1JtpTcC4ukXsd4vFrKejle9W98U1LfM1RaXMEWLsm0ojk8X/AIi5lfRyvere+HADRA0jh1CXknOG/FKB4wv6RgDhiTPJOkDrR/xDAeMUGkPbhSV/tn9v3ZgzKg/jH0VFD5wVRSgj9lNbKj4wqTFh1e68T9GrKUUaqTNxnceaaI5AAVdpPZFXT21fsvqzg8nwoyD9kxZaNULTSau4oENreYSg8CoBZPYR7YQ0PzLE0qfJcmg8IusU+gVC9aV3LilMXWKfQKhetK7lxppvNi+72KSs8D+XuknhFLjrzPR+Z+Z7mouuEVONWs+H5B35qcdQf9yEEfkMdy0L0h5hTJxtUD1Xnh2YSzo7xQkpuVOS4HWSI66PiNXWE28cy6LHmzbf0jmhMlejjEqwLqMxL26Em57DHno+aI8LzBPiolQ1bnUoW/LGXor/ABEfNOqgjNPV/wADD9og841H6lHeYQeBh+0Qecaj9SjvMa3Kvyb/AE6hIKLz2/uxc6c5RD+Dp5zKkGXmWXtgsSb5L+xUfPz0g61TJeoKsGph51lA43bCCT0fvB7DH0rpWl1zWEa6hvykshyw4hJBMZdVaYhegqkzIyZ2JxTxUN5C1rRb8vsjEvFlpWlathFhCcFUxTjSC+1SWkhZSCpIIFwDvtu2R6M/xUcfGHfEqkJKMNtpIAIkGxYfRERWdjqL7swg+n0NKElPaCyLRrLNTulGouTCb5BNrA51HIb9SzEbRk2mm6SpmQQSUBM1LgnfZNyD+GLzRnLhONcWTVvHZcW0k8gU8SfyCOtLkBLacJ0NiyEodmbW4LZzd6oDa2wa7iiSdYWoI81VT6gd8LRhlRbwVU+dgde2FokQ8pdb+fslk2ofu1IGmFtRaorwHihLzZPPcHuMSNK8qv4t4de+TLgtLFuK2WyPyKifpNlkv4OU8fLlZttaVW4KCkkfl9kddJ6kKwPKKUCVLelSgjgdQr9LwsqGd5IjYndlivMPgjDFGB/omj2Rfyno5XvVvfFahsMSsqynyW5dpI+yIspT0dro/wDj++GFrU7Ry6oMnvHeqUOMV2K2DNYRqSEjMtgtzCRzBQSrsV2RYx2SltxicRMHLLKlHg8rcEoyG5v7IZ1rMdO4Hcg6d2GVpShTUo/ZBVyBtM82T05kDuvFvgplLGDpVSfKmZh1xXV4o7BFHSFKGiStgAEeE2Bv2jYD+ghmw9lOE6MpseIGVpJHBQcVm7xCHJoBqG32BNay4iPNS4usU+gVC9aV3Lili6xT6B0P1lXcuH83nRfd7FKmeB/L3STHjV5YTmGqm1sK2QiZRfhkNlH7KjHtzcYkyZSlE4p0gNJk3taTuCcht22gvKDA+meDuVFK4tmaRvVPhk/+OK/b5xV/so/5jpg1OrwvMuAbX53J1IQCfzCOmGisaOMT5CgkOMiyjuB3n2bolYayrwlKlpFg1OPJe+koIKT1iw6oy+TMLqqO+wJ1WkiB9lL4GH7RB5xqP1KO8wg7tkP2iE2qVRvs/cI7zGkyt8m/06hJ6Lz2/uxPeJJOYXSp406VRMzjrSkIadcyoJItt90JL2j2oOaJZbDLTzIqCQHF60nLmzlwpuOc2vBBGFxErT2TfhdioTdFHh+nNyE0Rqi01MawKQAAFbvFvt2bd2/bYTJiitJYcMoAmYCSWlOKJSFW2XtwvBBHRI4aivOBp2JO0bYCnKImrTeIXULnqjMZ1hlXigAk3vzlRjwrOC6u1pKk8QUUS7sm4wlibRMLIyJtlNrbScu0c4ggiBx1L1hCfRRpTUPMhKwh5OVfjbbRE+KtMt5Lv3hggj2JZALgrwYmHWFn+kbA1brFTpUnTWkGg65BmQl2zgJNlKVfgE3tblMMGP8ABIq2Ep2n0Zu00stapK1+KMihYDk2XEEEeM452s613CBay5wThGfaw+yxitbbs63dCCys3DYACQo/KVv28loZG8PSDctMyyUuauZTkcGc7RBBHvOvta65mmXvZQBgaifNO/emFbSTgGbmsNqlcKNpLi3AqZZcdOZ1CdoSknZ5VtmyCCOuqZnCznFcEMbTcBd8I6MJNvAYo+IGyZiac174aWRq138Wx5QLdsLmFdG2JqFih2S1zLuHlLzuOOq2OjbayN6XBy7OkwQR4a4tNwdS9lodoK0n4j0Q72nfvVR7zuEqTO0yXpz7bipeXUVtpDhBB28eswQRaamYkEvOjiqzBGARZQP2c4dJuZd+/wBer3wm6TtH074CQzhCXztKWVzrRWS44BbIE33i+Y25bQQRH1c7xhc8kc1GU8TTcNCsMB6NJVjBCqfiNlapioK10w0F21e7Im44ptfpJhLGjHFmHsViWoJTM01+2aYdIDZbv5Lqb7xzctxbgQRUHEG4Ope7AggrVE6OsPlILku7nttyvqAvzbYtKFhamUJ512ntuIW6kJXncKrgbt8EEXOqp3twueSOaqbBE11w0L//2Q=="/>
          <p:cNvSpPr>
            <a:spLocks noChangeAspect="1" noChangeArrowheads="1"/>
          </p:cNvSpPr>
          <p:nvPr/>
        </p:nvSpPr>
        <p:spPr bwMode="auto">
          <a:xfrm>
            <a:off x="63500" y="-461963"/>
            <a:ext cx="1314450" cy="942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AutoShape 6" descr="data:image/jpeg;base64,/9j/4AAQSkZJRgABAQAAAQABAAD/2wBDAAkGBwgHBgkIBwgKCgkLDRYPDQwMDRsUFRAWIB0iIiAdHx8kKDQsJCYxJx8fLT0tMTU3Ojo6Iys/RD84QzQ5Ojf/2wBDAQoKCg0MDRoPDxo3JR8lNzc3Nzc3Nzc3Nzc3Nzc3Nzc3Nzc3Nzc3Nzc3Nzc3Nzc3Nzc3Nzc3Nzc3Nzc3Nzc3Nzf/wAARCACIAL4DASIAAhEBAxEB/8QAHAAAAgMAAwEAAAAAAAAAAAAAAAYEBQcBAgMI/8QASxAAAQIEAgUGCAsHAwQDAAAAAQIDAAQFEQYSBxMhMUFRYXGBobEVIjI1NnSR0RQWQlNyc5KTorLBFyMzUlRiwiaC4SQlJ2Nks8P/xAAaAQACAwEBAAAAAAAAAAAAAAAEBQADBgEC/8QAMxEAAQMCAQkGBgMBAAAAAAAAAQACAwQREgUTITFBUWFxsSIjMjOBwRQ0UnKR8CRCYqH/2gAMAwEAAhEDEQA/ANxgggiKIgggiKIgggiKIgggiKIgggiKIggiNPTjUjKuzUwohppOZZAvYR0Ak2ChNlJgha+O9E+fd+6VAcb0P+od+6VF3ws/0H8KnPxfUEywQt/Hih/Pu/cqjj470S/8dz7oxPhZz/Q/hdz8X1BMsJOlCpztLp0i7T5lcutcwUqUi20ZSbbeeLL470P59z7pULOlCfYqWHaXNyqippyaOUkW+SqC6GmeKlmcboJ2hUVUrTA7AdNknDF2Ibedpj8PujkYuxBxq0wPs+6KThHuw4thmdm2kBT0tLOPNJUnMMwtY242jVzwU0UbnmMaOASOOSV7w0OOnir9NdxYQk+EJgZhdIUpCSegHbEZzFWI2lFDlUmUrB2pUEgjsjHJh92ZfW/MOKddWbrcWbknlJh+o029UMOy0zNHM808qWSs71oSlKgSeJGYi/RCehrIambNuiAvq0I+pppIY8YefymL43Yht52mPw+6HPRnWalVJ6eRUJx2YS20gpC7bCSeQRmd98PuiE/9xqP1KO8wdlOmhZSPLWAHRs4hC0c0hnaC4/ngtXgggjGLRogggiKIgggiKIgjo64hpJW4sIQN6lGwERfCshwnZf7we+OgE6guFwGtTYIheFZD+tl/vB74PCkh/XS/3g98dwO3LmJu9TYpcXejVS+oVE3wpIf1sv8AeJ98VmJ5uXmcNVT4O827lYN8igbRZC1wkbcbQvEjm4CsnG4R5zc23TqdOVGYbLrcq2F6oG2dRUEpBPAXULx34COk9KvT9HqUhKlPwiZlyhoKAOYhQVl27ATlsDy2jW1TnNhcW60igtnBdILmPMRKfK0TTbbfzKGU5BzWIv2w80moCsUWVqQaDLiypt5CfJzjinkBG23CMhebWy6ttxJStCilSTwI3iNYwzLuyeE6ZLvpKHVBbxSbAhKleLfpAv1whyZJIagAk2TStYwRXsp94ucU+gdD9aV3LilMXWKvQOhetK7lw+m82L7vYpWzwP5JJ4R7yoS6mYlVuFoTbKmA4N6Srcei++PFxyVlJQzdSmCxLleRGVOZbiuRI5uJ3RTTeM5ZgjwLIHWDc/OkKKT/AGoGwW5STHuvr6aNronm54LlLSzPcHtGhKM5LuSc2/KvgB1hxTa7bgpJsbeyNDkJNdNocjIvk68ZphxJN9WXLWTzeKlJI5SYzuYecmJhx99ZW66srcUreok3JPXDVI40LmVFelfhQACRMy9m3QALbR5KuHIeeM1kyoip58cicVkL5osLFe8DD9og841H6lHeYQJGbptVbcNLmXFOtpzrl30ZVhPEi2w2426Yf9EPnKo2+Yb7zGirqiOehe6M3GjqEnp4nxVDQ4ftlq8EEEYxaNEEEERREEEERRVeJfMk59XGcW2xpGJfMk59XGcEX2Q5yb5bil1Z4wl3FuL5TDTrcoiVE7OqSFrQpwpQ0k7rkbSo77QYQxdLYlcellSolJ1pGsShKypDiBv2ncRycYRdJ7S28Zz7iklKHktONknyk6tIv0XB6LR7aJwr413DZUkSruZV7BAtv9sCiplM2vbqV+ZZm1qtuEWcl6PV31cfrFbFlJ+jtd9WH6w2qB2BzHVL49Z9UotoLiwm6QACVKUbJSALkk8gikmcbUGQWFSwmZ91G1ORJabKhu2q226uqJ1fd1GFqw4FZSWEt3+ksC3WIyFZudl4oylWyxyZth2K6ip2Objcpk7UVzVUeqCkNpcdfLxQE+KDe9rckaEzjuiVFwuz7c1JPqtmKU61u/NaxtGXxynyhCeGokgdiYUwliZILOC2txIGRSFJW2tIW2tBulaSLgjmIi4xSbYDoXrS+5cK2GHzN4SpbqyCtoLlzbgEq2dhhoxUbYDofrK+5caaOXPZh+8+xSZ7MGcaNyy3SEtQcpLQtq0SmdPSpRv3CE+GfSA7evplgNkrLNNbfo5j+bshZUlSSQQQRvBG6M3VuxTvPFOIBhiaOC4uYI4ju00t5aW20lS1KCUpHEndFCtV1gpwt4qpZBtd8IPOCLHsMbhokTkqtUSPktJH4jGG4YaclsW09p9JQ43NpQtJ3pIVYiN00Ui1aq4/sH51Q0pD/DmHLqgKnz4zzWqQQQQqR6jz76paUceSAShN7GKT4wvjey37TFtWfNkx9CFJuxcFzsvt6BBlNExzSXBDTOcHAAqVUscyVJU2mqTclKqcF0IdcOYjltvtzxJYxOqZYRMS3wZ5hwXQ60vMlXQRHy1iWoqq+IKhPqc1mvfUpCrfIvZP4QI0fQg+6qRrEspy7bbjS22/5SQoKPXYeyK4yxz7Fuhe3Bwbe616dqTk/R6glaEJys3BSTywmoSpagEglR3AC8Mqb+Cqnf5gd8Z7jmfmKZhKbfk3FNvOOtsaxJspCVXJtznLbrMM4XCBjyBqQUgMjmgqk0uTMkaVISi32l1FuYUsNpIUptspsQTwuQnZzGK7RTV6fIipyk7ONyrs0WS0p05UqCM+ZJVw8pO/faM/JJ3kwA2hUZiZM5ZHiMYMC+iVJKUpVcKQq5StJBCugiLCU9Ha76sP1jL9EEw4pqsSpcUWkobdSi+xKrkEjkJB7uSNQlNuHa76v74btnM0Icd46pc+PNvIG4rNMevqYwmG02tMziUK+ilJV3kRnM5JvSYly+nKJhkPN86SSB3GHPSdNZGqVT0giyFzK+Q5jlT7Ag+2PHSFKobpWE5gCzi6S20pNreSAq/4z7IX17sdQ87kZSjDE0JKiVIyL07r9Qm5YYU8v6Kd/fEXjD5orkkTL1cUtOcmnKYCDuOs2HsFuuBAMRsiCbKZo7eDmG51kG6mJ1KzzBaCP8DD7iRlcxgnD7DfluzakJ6woRmmjJ6yqxKKSQVS7b27dkcCf/0741SpbMKYcPFM04R06ty0OqSQiCMjY49CllQzvXcQOqxt9MviHSEptZPwWYncni71Np2dVwnqvHjpBaQjFM260lKETAQ9q0iwRmSCR7Y9tH8op+sLqCrlEk2XPpOKulI6yT7Ih43mEzGKKiUKJQ04GRf+wBJ7QYVubeLGdpR4PbwjYFQ9EXeC2m3cV0pDvk/CkEDlINwPaBFJFhh98y1dp0wDbVTbSvYoRS22IXVjtRsr3FriJLHfw8ApCnGZpdhxISpVu2Nn0at6vEdbSP5Un2qJ/WMj0lSOVcrPIHklco7YbAUG6D1pV+GNf0cAjEdXCrlQYZCum22GjAY2zs4DqEC8hxid+6lpcEeSn2kGynEA8hVHHwpj51v7QhVYo64XhWPNsx9GFEK1aS6VIbQg3Li1BKU9JOyGqrPNuU2Z1a0qsjgbx86aZqq87XWaSldpaTZSvJwU6sXKiOUAgDr5YJikzcZVD2Y3hLuP00z43z5or7Tso4pK7teSlZSMwB4jNeNT0US1NYwk0afMsvzcwS5OBKrLQQbBJSdtgOO43vGE5r8Ik0+fmKdPMTsm4puYYWFoWk7QR+kUxvwOxK5zbtsvqNPmmp/UjvjOtIic+CZ8/wAj7CvxEfrGgyMy3PYcmp5kWbmpJt9I5AoXt22jMdKrqkYVlmkkhLs749uOVBsD1qhi54MDzvsgg051oWSKSUkhQsRwjiLrF7KJavPMti2RplKhyKDSM3beKbhCpHp+0RLUitVGXI8uRUv7Kk++Nck9mHa76sP1jJMINqk9IFODZszPSZUNlroUySPxJEa3Kejtets/6cfrDOlPckcR1CBqB3l+BWT4tp/hbHFGkVeRMSzCVHkTdWbsBiJpXndfXZSWTsal5VOVIG4qJV3ZR1RdzS76Uac2BbVU5SATxJYcVf2qhS0jqvi+cFrBCGkjo1aYpqAO2f8ASuiv2RwS0d8OmiqZUxiB9CbnWSbni8CUkLH5e2EuGfRw4U4vkkAfxEuIPWhUDQm0jVdJ4SmSgSIp+PMRsIILYlXHGwP5FuNKT2KHsjRKmf8ASeHjuAmnSfsOQlNloY/mEN21j1ESHOdQSlQ/ClMOdYIOCaRyZ3//AK3N3PDSEhkdtzj0KAf2n33gdVmmjplKKUl0XzzFUabX9FABH5z7ISawSqrTqleUZhwnpzGHTBayxhpDu8mpFSR9FCff2QqYoZLGJaq2dgTNu26CokH2WgeoaRSxHn1V0LrzyDkqmO7ay2tLifKSoEdUAbUpKlAGyd5tugQhSyEo2lRAA5TACLWnY7bS7QamSLlmYYdSfpJse+NI0cKzYiq6+CmGVe0RnONiDQawncUuSw/SHvRC4pakuqvnXSpYqCt+y4v1gA9cOZzhdI3e1vslkY0NP+j7p4nk5p5YFrkgCMYr2mKbl606xR6fJuyLLhRnmM6lvAGxIyqASDw2GNlqZSH5guOapGUhThVlyAi178LR8mVGnOSdXfp6HW5pSHtWh1lYUl658UpIJG3fvhY9xDQAjmtBJJX07h6sS+IMMeFpRBQ3MS5ORW9Cgqyk9RBjFsVyCKrpAxQl3aJSQdeSOUoaTb39UbFg6irw9gtqlurzutS6luEbsylFRA5gTaMyqTBZx/jd1zjQplxHOFNoT/kY44ktXW+JZLFtQaSaq1VVJUQZGQXN2HHKpAPYonqiph10UN/Ca5U5A7p2kTTB603/AMYpVi1fRrMqmtGCVqG1uWWz9lZt3ws6QpPwjR6VJA2U/V2mQeTMlQP6ReaJSTovfvwLtvtRU4xRMrYoBkWlOvoqyXEtpIBWpKcwAvsvsNoPZ8q70QjvPCzDHSVIxpXUr2EVB/KP7c5t2WijEN2lZnU48qqgkpQ8pDyLi1wpCSe246oW5+UVJuNIV8tpLg6DAJRa0GjhbSNHNTXdQceek1qtu/fFKQepXZGnygPxdrwO/wCDW74zd1maZwXgRiTZddcNQ14CU325iofmPUDGmJy+BsRlJunUmx5rmGFL4COI6oSo1g80iKpil4sXXFKuwmmlDZCb2cy6tSSfkkBVxyg7NxhF0lotila7fxZdlY+wPdGg3IJAJsbXHLCdpNlVFyl1AbUOS5l1WG5aFG1zzpUPYYLyjSiKLENpv+UPST5yQA7kqtU1TlFeqQJytvpaI6ReLfRy2V4wkFDcjWLPQEGJVObQdFtVWfLFUZA6MpjnRigGtzjyh/AkXFDpUUo/yMKYW4pWjeQmEhswlOTlMcViuVri3MstL09CNgtnc8ZOTn4k8myGPETy5bBNAdbtmTNL2KFwfFWLHlij5r3EXWKfQOhetK7lxpBStikYNeJ3sUmM5e13AJOeUwJRiVlW1NMM58iFEHLmN7btoG4E7bQoaQGynErz3CZaaeT0FAHeDDTwikx8hK5OjTIHjlDrJPKEFJHYuJlmmbHTNwDQ0ruTpS6Y32qDSZQOYLr84Uglt2XTfkuoxW4clzNV+msAXC5tsHozC/ZF/RCTo1xOkJ3TMqb/AO4xDwC0VV8zA8mVlnnVfYKR2qEZuJmORrd9uqcPdha4pzdmm3lzqZhnXMTKvGRe1wF5gOjZY8xh30VvLmKzVXnLZlNIvbcNpsB0CM9AsNvCH7RD5xqP1KO8xrspQsZSveBpsB/0LP0kjnStaTo0pb0/1xb9QYw/IqWpLSTMTiUDYTsyg8wFz1iMaB37I1LHU7LSuLMdzaUl1x1lqUQSjYlSwkKF+hBPPYxld4xetaNbnoPrRm8MVelPOqWuTstnNtytq+SOa4J64qNJ0nOt19NQYcdlpSZpDks4+hOYOLSFnVK5MwCB17IucNCVpmMpdqTKQxVMNNTCQkWupJI7kqMOaUJduwsBTToKFpVuIOz9YKijzkRCoe/A8L5XAJOwQwYGbeXW16icflCJV8qdl0ZnMurN0pHKd2zbt2QUSlf6nmaY6NYWWpxs24qQy5t9qbxd6F0E4z1g3tSbyh7LfrA4FzZXE2F1qmj6mTNJ0crk55stTAYW4ts7051EgHntaPBQSpsocbbcQVBWRxAUm4NwbHiDthmSb0qqbb/uRt64WTDujjADmngllQ8khyzjTGyPClNnSfHflShXShR29sUmOmAw9RrC2spEus85OaGHTCf3lFH/AKHT+KONLks03KYafaFiqR1NhyIS2R+cwpnbaR1tiPiPYbdP1NT8GpFMYQAA1JtpTcC4ukXsd4vFrKejle9W98U1LfM1RaXMEWLsm0ojk8X/AIi5lfRyvere+HADRA0jh1CXknOG/FKB4wv6RgDhiTPJOkDrR/xDAeMUGkPbhSV/tn9v3ZgzKg/jH0VFD5wVRSgj9lNbKj4wqTFh1e68T9GrKUUaqTNxnceaaI5AAVdpPZFXT21fsvqzg8nwoyD9kxZaNULTSau4oENreYSg8CoBZPYR7YQ0PzLE0qfJcmg8IusU+gVC9aV3LilMXWKfQKhetK7lxppvNi+72KSs8D+XuknhFLjrzPR+Z+Z7mouuEVONWs+H5B35qcdQf9yEEfkMdy0L0h5hTJxtUD1Xnh2YSzo7xQkpuVOS4HWSI66PiNXWE28cy6LHmzbf0jmhMlejjEqwLqMxL26Em57DHno+aI8LzBPiolQ1bnUoW/LGXor/ABEfNOqgjNPV/wADD9og841H6lHeYQeBh+0Qecaj9SjvMa3Kvyb/AE6hIKLz2/uxc6c5RD+Dp5zKkGXmWXtgsSb5L+xUfPz0g61TJeoKsGph51lA43bCCT0fvB7DH0rpWl1zWEa6hvykshyw4hJBMZdVaYhegqkzIyZ2JxTxUN5C1rRb8vsjEvFlpWlathFhCcFUxTjSC+1SWkhZSCpIIFwDvtu2R6M/xUcfGHfEqkJKMNtpIAIkGxYfRERWdjqL7swg+n0NKElPaCyLRrLNTulGouTCb5BNrA51HIb9SzEbRk2mm6SpmQQSUBM1LgnfZNyD+GLzRnLhONcWTVvHZcW0k8gU8SfyCOtLkBLacJ0NiyEodmbW4LZzd6oDa2wa7iiSdYWoI81VT6gd8LRhlRbwVU+dgde2FokQ8pdb+fslk2ofu1IGmFtRaorwHihLzZPPcHuMSNK8qv4t4de+TLgtLFuK2WyPyKifpNlkv4OU8fLlZttaVW4KCkkfl9kddJ6kKwPKKUCVLelSgjgdQr9LwsqGd5IjYndlivMPgjDFGB/omj2Rfyno5XvVvfFahsMSsqynyW5dpI+yIspT0dro/wDj++GFrU7Ry6oMnvHeqUOMV2K2DNYRqSEjMtgtzCRzBQSrsV2RYx2SltxicRMHLLKlHg8rcEoyG5v7IZ1rMdO4Hcg6d2GVpShTUo/ZBVyBtM82T05kDuvFvgplLGDpVSfKmZh1xXV4o7BFHSFKGiStgAEeE2Bv2jYD+ghmw9lOE6MpseIGVpJHBQcVm7xCHJoBqG32BNay4iPNS4usU+gVC9aV3Lili6xT6B0P1lXcuH83nRfd7FKmeB/L3STHjV5YTmGqm1sK2QiZRfhkNlH7KjHtzcYkyZSlE4p0gNJk3taTuCcht22gvKDA+meDuVFK4tmaRvVPhk/+OK/b5xV/so/5jpg1OrwvMuAbX53J1IQCfzCOmGisaOMT5CgkOMiyjuB3n2bolYayrwlKlpFg1OPJe+koIKT1iw6oy+TMLqqO+wJ1WkiB9lL4GH7RB5xqP1KO8wg7tkP2iE2qVRvs/cI7zGkyt8m/06hJ6Lz2/uxPeJJOYXSp406VRMzjrSkIadcyoJItt90JL2j2oOaJZbDLTzIqCQHF60nLmzlwpuOc2vBBGFxErT2TfhdioTdFHh+nNyE0Rqi01MawKQAAFbvFvt2bd2/bYTJiitJYcMoAmYCSWlOKJSFW2XtwvBBHRI4aivOBp2JO0bYCnKImrTeIXULnqjMZ1hlXigAk3vzlRjwrOC6u1pKk8QUUS7sm4wlibRMLIyJtlNrbScu0c4ggiBx1L1hCfRRpTUPMhKwh5OVfjbbRE+KtMt5Lv3hggj2JZALgrwYmHWFn+kbA1brFTpUnTWkGg65BmQl2zgJNlKVfgE3tblMMGP8ABIq2Ep2n0Zu00stapK1+KMihYDk2XEEEeM452s613CBay5wThGfaw+yxitbbs63dCCys3DYACQo/KVv28loZG8PSDctMyyUuauZTkcGc7RBBHvOvta65mmXvZQBgaifNO/emFbSTgGbmsNqlcKNpLi3AqZZcdOZ1CdoSknZ5VtmyCCOuqZnCznFcEMbTcBd8I6MJNvAYo+IGyZiac174aWRq138Wx5QLdsLmFdG2JqFih2S1zLuHlLzuOOq2OjbayN6XBy7OkwQR4a4tNwdS9lodoK0n4j0Q72nfvVR7zuEqTO0yXpz7bipeXUVtpDhBB28eswQRaamYkEvOjiqzBGARZQP2c4dJuZd+/wBer3wm6TtH074CQzhCXztKWVzrRWS44BbIE33i+Y25bQQRH1c7xhc8kc1GU8TTcNCsMB6NJVjBCqfiNlapioK10w0F21e7Im44ptfpJhLGjHFmHsViWoJTM01+2aYdIDZbv5Lqb7xzctxbgQRUHEG4Ope7AggrVE6OsPlILku7nttyvqAvzbYtKFhamUJ512ntuIW6kJXncKrgbt8EEXOqp3twueSOaqbBE11w0L//2Q=="/>
          <p:cNvSpPr>
            <a:spLocks noChangeAspect="1" noChangeArrowheads="1"/>
          </p:cNvSpPr>
          <p:nvPr/>
        </p:nvSpPr>
        <p:spPr bwMode="auto">
          <a:xfrm>
            <a:off x="63500" y="-461963"/>
            <a:ext cx="1314450" cy="942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AutoShape 8" descr="data:image/jpeg;base64,/9j/4AAQSkZJRgABAQAAAQABAAD/2wBDAAkGBwgHBgkIBwgKCgkLDRYPDQwMDRsUFRAWIB0iIiAdHx8kKDQsJCYxJx8fLT0tMTU3Ojo6Iys/RD84QzQ5Ojf/2wBDAQoKCg0MDRoPDxo3JR8lNzc3Nzc3Nzc3Nzc3Nzc3Nzc3Nzc3Nzc3Nzc3Nzc3Nzc3Nzc3Nzc3Nzc3Nzc3Nzc3Nzf/wAARCACIAL4DASIAAhEBAxEB/8QAHAAAAgMAAwEAAAAAAAAAAAAAAAYEBQcBAgMI/8QASxAAAQIEAgUGCAsHAwQDAAAAAQIDAAQFEQYSBxMhMUFRYXGBobEVIjI1NnSR0RQWQlNyc5KTorLBFyMzUlRiwiaC4SQlJ2Nks8P/xAAaAQACAwEBAAAAAAAAAAAAAAAEBQADBgEC/8QAMxEAAQMCAQkGBgMBAAAAAAAAAQACAwQREgUTITFBUWFxsSIjMjOBwRQ0UnKR8CRCYqH/2gAMAwEAAhEDEQA/ANxgggiKIgggiKIgggiKIgggiKIgggiKIggiNPTjUjKuzUwohppOZZAvYR0Ak2ChNlJgha+O9E+fd+6VAcb0P+od+6VF3ws/0H8KnPxfUEywQt/Hih/Pu/cqjj470S/8dz7oxPhZz/Q/hdz8X1BMsJOlCpztLp0i7T5lcutcwUqUi20ZSbbeeLL470P59z7pULOlCfYqWHaXNyqippyaOUkW+SqC6GmeKlmcboJ2hUVUrTA7AdNknDF2Ibedpj8PujkYuxBxq0wPs+6KThHuw4thmdm2kBT0tLOPNJUnMMwtY242jVzwU0UbnmMaOASOOSV7w0OOnir9NdxYQk+EJgZhdIUpCSegHbEZzFWI2lFDlUmUrB2pUEgjsjHJh92ZfW/MOKddWbrcWbknlJh+o029UMOy0zNHM808qWSs71oSlKgSeJGYi/RCehrIambNuiAvq0I+pppIY8YefymL43Yht52mPw+6HPRnWalVJ6eRUJx2YS20gpC7bCSeQRmd98PuiE/9xqP1KO8wdlOmhZSPLWAHRs4hC0c0hnaC4/ngtXgggjGLRogggiKIgggiKIgjo64hpJW4sIQN6lGwERfCshwnZf7we+OgE6guFwGtTYIheFZD+tl/vB74PCkh/XS/3g98dwO3LmJu9TYpcXejVS+oVE3wpIf1sv8AeJ98VmJ5uXmcNVT4O827lYN8igbRZC1wkbcbQvEjm4CsnG4R5zc23TqdOVGYbLrcq2F6oG2dRUEpBPAXULx34COk9KvT9HqUhKlPwiZlyhoKAOYhQVl27ATlsDy2jW1TnNhcW60igtnBdILmPMRKfK0TTbbfzKGU5BzWIv2w80moCsUWVqQaDLiypt5CfJzjinkBG23CMhebWy6ttxJStCilSTwI3iNYwzLuyeE6ZLvpKHVBbxSbAhKleLfpAv1whyZJIagAk2TStYwRXsp94ucU+gdD9aV3LilMXWKvQOhetK7lw+m82L7vYpWzwP5JJ4R7yoS6mYlVuFoTbKmA4N6Srcei++PFxyVlJQzdSmCxLleRGVOZbiuRI5uJ3RTTeM5ZgjwLIHWDc/OkKKT/AGoGwW5STHuvr6aNronm54LlLSzPcHtGhKM5LuSc2/KvgB1hxTa7bgpJsbeyNDkJNdNocjIvk68ZphxJN9WXLWTzeKlJI5SYzuYecmJhx99ZW66srcUreok3JPXDVI40LmVFelfhQACRMy9m3QALbR5KuHIeeM1kyoip58cicVkL5osLFe8DD9og841H6lHeYQJGbptVbcNLmXFOtpzrl30ZVhPEi2w2426Yf9EPnKo2+Yb7zGirqiOehe6M3GjqEnp4nxVDQ4ftlq8EEEYxaNEEEERREEEERRVeJfMk59XGcW2xpGJfMk59XGcEX2Q5yb5bil1Z4wl3FuL5TDTrcoiVE7OqSFrQpwpQ0k7rkbSo77QYQxdLYlcellSolJ1pGsShKypDiBv2ncRycYRdJ7S28Zz7iklKHktONknyk6tIv0XB6LR7aJwr413DZUkSruZV7BAtv9sCiplM2vbqV+ZZm1qtuEWcl6PV31cfrFbFlJ+jtd9WH6w2qB2BzHVL49Z9UotoLiwm6QACVKUbJSALkk8gikmcbUGQWFSwmZ91G1ORJabKhu2q226uqJ1fd1GFqw4FZSWEt3+ksC3WIyFZudl4oylWyxyZth2K6ip2Objcpk7UVzVUeqCkNpcdfLxQE+KDe9rckaEzjuiVFwuz7c1JPqtmKU61u/NaxtGXxynyhCeGokgdiYUwliZILOC2txIGRSFJW2tIW2tBulaSLgjmIi4xSbYDoXrS+5cK2GHzN4SpbqyCtoLlzbgEq2dhhoxUbYDofrK+5caaOXPZh+8+xSZ7MGcaNyy3SEtQcpLQtq0SmdPSpRv3CE+GfSA7evplgNkrLNNbfo5j+bshZUlSSQQQRvBG6M3VuxTvPFOIBhiaOC4uYI4ju00t5aW20lS1KCUpHEndFCtV1gpwt4qpZBtd8IPOCLHsMbhokTkqtUSPktJH4jGG4YaclsW09p9JQ43NpQtJ3pIVYiN00Ui1aq4/sH51Q0pD/DmHLqgKnz4zzWqQQQQqR6jz76paUceSAShN7GKT4wvjey37TFtWfNkx9CFJuxcFzsvt6BBlNExzSXBDTOcHAAqVUscyVJU2mqTclKqcF0IdcOYjltvtzxJYxOqZYRMS3wZ5hwXQ60vMlXQRHy1iWoqq+IKhPqc1mvfUpCrfIvZP4QI0fQg+6qRrEspy7bbjS22/5SQoKPXYeyK4yxz7Fuhe3Bwbe616dqTk/R6glaEJys3BSTywmoSpagEglR3AC8Mqb+Cqnf5gd8Z7jmfmKZhKbfk3FNvOOtsaxJspCVXJtznLbrMM4XCBjyBqQUgMjmgqk0uTMkaVISi32l1FuYUsNpIUptspsQTwuQnZzGK7RTV6fIipyk7ONyrs0WS0p05UqCM+ZJVw8pO/faM/JJ3kwA2hUZiZM5ZHiMYMC+iVJKUpVcKQq5StJBCugiLCU9Ha76sP1jL9EEw4pqsSpcUWkobdSi+xKrkEjkJB7uSNQlNuHa76v74btnM0Icd46pc+PNvIG4rNMevqYwmG02tMziUK+ilJV3kRnM5JvSYly+nKJhkPN86SSB3GHPSdNZGqVT0giyFzK+Q5jlT7Ag+2PHSFKobpWE5gCzi6S20pNreSAq/4z7IX17sdQ87kZSjDE0JKiVIyL07r9Qm5YYU8v6Kd/fEXjD5orkkTL1cUtOcmnKYCDuOs2HsFuuBAMRsiCbKZo7eDmG51kG6mJ1KzzBaCP8DD7iRlcxgnD7DfluzakJ6woRmmjJ6yqxKKSQVS7b27dkcCf/0741SpbMKYcPFM04R06ty0OqSQiCMjY49CllQzvXcQOqxt9MviHSEptZPwWYncni71Np2dVwnqvHjpBaQjFM260lKETAQ9q0iwRmSCR7Y9tH8op+sLqCrlEk2XPpOKulI6yT7Ih43mEzGKKiUKJQ04GRf+wBJ7QYVubeLGdpR4PbwjYFQ9EXeC2m3cV0pDvk/CkEDlINwPaBFJFhh98y1dp0wDbVTbSvYoRS22IXVjtRsr3FriJLHfw8ApCnGZpdhxISpVu2Nn0at6vEdbSP5Un2qJ/WMj0lSOVcrPIHklco7YbAUG6D1pV+GNf0cAjEdXCrlQYZCum22GjAY2zs4DqEC8hxid+6lpcEeSn2kGynEA8hVHHwpj51v7QhVYo64XhWPNsx9GFEK1aS6VIbQg3Li1BKU9JOyGqrPNuU2Z1a0qsjgbx86aZqq87XWaSldpaTZSvJwU6sXKiOUAgDr5YJikzcZVD2Y3hLuP00z43z5or7Tso4pK7teSlZSMwB4jNeNT0US1NYwk0afMsvzcwS5OBKrLQQbBJSdtgOO43vGE5r8Ik0+fmKdPMTsm4puYYWFoWk7QR+kUxvwOxK5zbtsvqNPmmp/UjvjOtIic+CZ8/wAj7CvxEfrGgyMy3PYcmp5kWbmpJt9I5AoXt22jMdKrqkYVlmkkhLs749uOVBsD1qhi54MDzvsgg051oWSKSUkhQsRwjiLrF7KJavPMti2RplKhyKDSM3beKbhCpHp+0RLUitVGXI8uRUv7Kk++Nck9mHa76sP1jJMINqk9IFODZszPSZUNlroUySPxJEa3Kejtets/6cfrDOlPckcR1CBqB3l+BWT4tp/hbHFGkVeRMSzCVHkTdWbsBiJpXndfXZSWTsal5VOVIG4qJV3ZR1RdzS76Uac2BbVU5SATxJYcVf2qhS0jqvi+cFrBCGkjo1aYpqAO2f8ASuiv2RwS0d8OmiqZUxiB9CbnWSbni8CUkLH5e2EuGfRw4U4vkkAfxEuIPWhUDQm0jVdJ4SmSgSIp+PMRsIILYlXHGwP5FuNKT2KHsjRKmf8ASeHjuAmnSfsOQlNloY/mEN21j1ESHOdQSlQ/ClMOdYIOCaRyZ3//AK3N3PDSEhkdtzj0KAf2n33gdVmmjplKKUl0XzzFUabX9FABH5z7ISawSqrTqleUZhwnpzGHTBayxhpDu8mpFSR9FCff2QqYoZLGJaq2dgTNu26CokH2WgeoaRSxHn1V0LrzyDkqmO7ay2tLifKSoEdUAbUpKlAGyd5tugQhSyEo2lRAA5TACLWnY7bS7QamSLlmYYdSfpJse+NI0cKzYiq6+CmGVe0RnONiDQawncUuSw/SHvRC4pakuqvnXSpYqCt+y4v1gA9cOZzhdI3e1vslkY0NP+j7p4nk5p5YFrkgCMYr2mKbl606xR6fJuyLLhRnmM6lvAGxIyqASDw2GNlqZSH5guOapGUhThVlyAi178LR8mVGnOSdXfp6HW5pSHtWh1lYUl658UpIJG3fvhY9xDQAjmtBJJX07h6sS+IMMeFpRBQ3MS5ORW9Cgqyk9RBjFsVyCKrpAxQl3aJSQdeSOUoaTb39UbFg6irw9gtqlurzutS6luEbsylFRA5gTaMyqTBZx/jd1zjQplxHOFNoT/kY44ktXW+JZLFtQaSaq1VVJUQZGQXN2HHKpAPYonqiph10UN/Ca5U5A7p2kTTB603/AMYpVi1fRrMqmtGCVqG1uWWz9lZt3ws6QpPwjR6VJA2U/V2mQeTMlQP6ReaJSTovfvwLtvtRU4xRMrYoBkWlOvoqyXEtpIBWpKcwAvsvsNoPZ8q70QjvPCzDHSVIxpXUr2EVB/KP7c5t2WijEN2lZnU48qqgkpQ8pDyLi1wpCSe246oW5+UVJuNIV8tpLg6DAJRa0GjhbSNHNTXdQceek1qtu/fFKQepXZGnygPxdrwO/wCDW74zd1maZwXgRiTZddcNQ14CU325iofmPUDGmJy+BsRlJunUmx5rmGFL4COI6oSo1g80iKpil4sXXFKuwmmlDZCb2cy6tSSfkkBVxyg7NxhF0lotila7fxZdlY+wPdGg3IJAJsbXHLCdpNlVFyl1AbUOS5l1WG5aFG1zzpUPYYLyjSiKLENpv+UPST5yQA7kqtU1TlFeqQJytvpaI6ReLfRy2V4wkFDcjWLPQEGJVObQdFtVWfLFUZA6MpjnRigGtzjyh/AkXFDpUUo/yMKYW4pWjeQmEhswlOTlMcViuVri3MstL09CNgtnc8ZOTn4k8myGPETy5bBNAdbtmTNL2KFwfFWLHlij5r3EXWKfQOhetK7lxpBStikYNeJ3sUmM5e13AJOeUwJRiVlW1NMM58iFEHLmN7btoG4E7bQoaQGynErz3CZaaeT0FAHeDDTwikx8hK5OjTIHjlDrJPKEFJHYuJlmmbHTNwDQ0ruTpS6Y32qDSZQOYLr84Uglt2XTfkuoxW4clzNV+msAXC5tsHozC/ZF/RCTo1xOkJ3TMqb/AO4xDwC0VV8zA8mVlnnVfYKR2qEZuJmORrd9uqcPdha4pzdmm3lzqZhnXMTKvGRe1wF5gOjZY8xh30VvLmKzVXnLZlNIvbcNpsB0CM9AsNvCH7RD5xqP1KO8xrspQsZSveBpsB/0LP0kjnStaTo0pb0/1xb9QYw/IqWpLSTMTiUDYTsyg8wFz1iMaB37I1LHU7LSuLMdzaUl1x1lqUQSjYlSwkKF+hBPPYxld4xetaNbnoPrRm8MVelPOqWuTstnNtytq+SOa4J64qNJ0nOt19NQYcdlpSZpDks4+hOYOLSFnVK5MwCB17IucNCVpmMpdqTKQxVMNNTCQkWupJI7kqMOaUJduwsBTToKFpVuIOz9YKijzkRCoe/A8L5XAJOwQwYGbeXW16icflCJV8qdl0ZnMurN0pHKd2zbt2QUSlf6nmaY6NYWWpxs24qQy5t9qbxd6F0E4z1g3tSbyh7LfrA4FzZXE2F1qmj6mTNJ0crk55stTAYW4ts7051EgHntaPBQSpsocbbcQVBWRxAUm4NwbHiDthmSb0qqbb/uRt64WTDujjADmngllQ8khyzjTGyPClNnSfHflShXShR29sUmOmAw9RrC2spEus85OaGHTCf3lFH/AKHT+KONLks03KYafaFiqR1NhyIS2R+cwpnbaR1tiPiPYbdP1NT8GpFMYQAA1JtpTcC4ukXsd4vFrKejle9W98U1LfM1RaXMEWLsm0ojk8X/AIi5lfRyvere+HADRA0jh1CXknOG/FKB4wv6RgDhiTPJOkDrR/xDAeMUGkPbhSV/tn9v3ZgzKg/jH0VFD5wVRSgj9lNbKj4wqTFh1e68T9GrKUUaqTNxnceaaI5AAVdpPZFXT21fsvqzg8nwoyD9kxZaNULTSau4oENreYSg8CoBZPYR7YQ0PzLE0qfJcmg8IusU+gVC9aV3LilMXWKfQKhetK7lxppvNi+72KSs8D+XuknhFLjrzPR+Z+Z7mouuEVONWs+H5B35qcdQf9yEEfkMdy0L0h5hTJxtUD1Xnh2YSzo7xQkpuVOS4HWSI66PiNXWE28cy6LHmzbf0jmhMlejjEqwLqMxL26Em57DHno+aI8LzBPiolQ1bnUoW/LGXor/ABEfNOqgjNPV/wADD9og841H6lHeYQeBh+0Qecaj9SjvMa3Kvyb/AE6hIKLz2/uxc6c5RD+Dp5zKkGXmWXtgsSb5L+xUfPz0g61TJeoKsGph51lA43bCCT0fvB7DH0rpWl1zWEa6hvykshyw4hJBMZdVaYhegqkzIyZ2JxTxUN5C1rRb8vsjEvFlpWlathFhCcFUxTjSC+1SWkhZSCpIIFwDvtu2R6M/xUcfGHfEqkJKMNtpIAIkGxYfRERWdjqL7swg+n0NKElPaCyLRrLNTulGouTCb5BNrA51HIb9SzEbRk2mm6SpmQQSUBM1LgnfZNyD+GLzRnLhONcWTVvHZcW0k8gU8SfyCOtLkBLacJ0NiyEodmbW4LZzd6oDa2wa7iiSdYWoI81VT6gd8LRhlRbwVU+dgde2FokQ8pdb+fslk2ofu1IGmFtRaorwHihLzZPPcHuMSNK8qv4t4de+TLgtLFuK2WyPyKifpNlkv4OU8fLlZttaVW4KCkkfl9kddJ6kKwPKKUCVLelSgjgdQr9LwsqGd5IjYndlivMPgjDFGB/omj2Rfyno5XvVvfFahsMSsqynyW5dpI+yIspT0dro/wDj++GFrU7Ry6oMnvHeqUOMV2K2DNYRqSEjMtgtzCRzBQSrsV2RYx2SltxicRMHLLKlHg8rcEoyG5v7IZ1rMdO4Hcg6d2GVpShTUo/ZBVyBtM82T05kDuvFvgplLGDpVSfKmZh1xXV4o7BFHSFKGiStgAEeE2Bv2jYD+ghmw9lOE6MpseIGVpJHBQcVm7xCHJoBqG32BNay4iPNS4usU+gVC9aV3Lili6xT6B0P1lXcuH83nRfd7FKmeB/L3STHjV5YTmGqm1sK2QiZRfhkNlH7KjHtzcYkyZSlE4p0gNJk3taTuCcht22gvKDA+meDuVFK4tmaRvVPhk/+OK/b5xV/so/5jpg1OrwvMuAbX53J1IQCfzCOmGisaOMT5CgkOMiyjuB3n2bolYayrwlKlpFg1OPJe+koIKT1iw6oy+TMLqqO+wJ1WkiB9lL4GH7RB5xqP1KO8wg7tkP2iE2qVRvs/cI7zGkyt8m/06hJ6Lz2/uxPeJJOYXSp406VRMzjrSkIadcyoJItt90JL2j2oOaJZbDLTzIqCQHF60nLmzlwpuOc2vBBGFxErT2TfhdioTdFHh+nNyE0Rqi01MawKQAAFbvFvt2bd2/bYTJiitJYcMoAmYCSWlOKJSFW2XtwvBBHRI4aivOBp2JO0bYCnKImrTeIXULnqjMZ1hlXigAk3vzlRjwrOC6u1pKk8QUUS7sm4wlibRMLIyJtlNrbScu0c4ggiBx1L1hCfRRpTUPMhKwh5OVfjbbRE+KtMt5Lv3hggj2JZALgrwYmHWFn+kbA1brFTpUnTWkGg65BmQl2zgJNlKVfgE3tblMMGP8ABIq2Ep2n0Zu00stapK1+KMihYDk2XEEEeM452s613CBay5wThGfaw+yxitbbs63dCCys3DYACQo/KVv28loZG8PSDctMyyUuauZTkcGc7RBBHvOvta65mmXvZQBgaifNO/emFbSTgGbmsNqlcKNpLi3AqZZcdOZ1CdoSknZ5VtmyCCOuqZnCznFcEMbTcBd8I6MJNvAYo+IGyZiac174aWRq138Wx5QLdsLmFdG2JqFih2S1zLuHlLzuOOq2OjbayN6XBy7OkwQR4a4tNwdS9lodoK0n4j0Q72nfvVR7zuEqTO0yXpz7bipeXUVtpDhBB28eswQRaamYkEvOjiqzBGARZQP2c4dJuZd+/wBer3wm6TtH074CQzhCXztKWVzrRWS44BbIE33i+Y25bQQRH1c7xhc8kc1GU8TTcNCsMB6NJVjBCqfiNlapioK10w0F21e7Im44ptfpJhLGjHFmHsViWoJTM01+2aYdIDZbv5Lqb7xzctxbgQRUHEG4Ope7AggrVE6OsPlILku7nttyvqAvzbYtKFhamUJ512ntuIW6kJXncKrgbt8EEXOqp3twueSOaqbBE11w0L//2Q=="/>
          <p:cNvSpPr>
            <a:spLocks noChangeAspect="1" noChangeArrowheads="1"/>
          </p:cNvSpPr>
          <p:nvPr/>
        </p:nvSpPr>
        <p:spPr bwMode="auto">
          <a:xfrm>
            <a:off x="63500" y="-461963"/>
            <a:ext cx="1314450" cy="942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AutoShape 10" descr="data:image/jpeg;base64,/9j/4AAQSkZJRgABAQAAAQABAAD/2wBDAAkGBwgHBgkIBwgKCgkLDRYPDQwMDRsUFRAWIB0iIiAdHx8kKDQsJCYxJx8fLT0tMTU3Ojo6Iys/RD84QzQ5Ojf/2wBDAQoKCg0MDRoPDxo3JR8lNzc3Nzc3Nzc3Nzc3Nzc3Nzc3Nzc3Nzc3Nzc3Nzc3Nzc3Nzc3Nzc3Nzc3Nzc3Nzc3Nzf/wAARCACIAL4DASIAAhEBAxEB/8QAHAAAAgMAAwEAAAAAAAAAAAAAAAYEBQcBAgMI/8QASxAAAQIEAgUGCAsHAwQDAAAAAQIDAAQFEQYSBxMhMUFRYXGBobEVIjI1NnSR0RQWQlNyc5KTorLBFyMzUlRiwiaC4SQlJ2Nks8P/xAAaAQACAwEBAAAAAAAAAAAAAAAEBQADBgEC/8QAMxEAAQMCAQkGBgMBAAAAAAAAAQACAwQREgUTITFBUWFxsSIjMjOBwRQ0UnKR8CRCYqH/2gAMAwEAAhEDEQA/ANxgggiKIgggiKIgggiKIgggiKIgggiKIggiNPTjUjKuzUwohppOZZAvYR0Ak2ChNlJgha+O9E+fd+6VAcb0P+od+6VF3ws/0H8KnPxfUEywQt/Hih/Pu/cqjj470S/8dz7oxPhZz/Q/hdz8X1BMsJOlCpztLp0i7T5lcutcwUqUi20ZSbbeeLL470P59z7pULOlCfYqWHaXNyqippyaOUkW+SqC6GmeKlmcboJ2hUVUrTA7AdNknDF2Ibedpj8PujkYuxBxq0wPs+6KThHuw4thmdm2kBT0tLOPNJUnMMwtY242jVzwU0UbnmMaOASOOSV7w0OOnir9NdxYQk+EJgZhdIUpCSegHbEZzFWI2lFDlUmUrB2pUEgjsjHJh92ZfW/MOKddWbrcWbknlJh+o029UMOy0zNHM808qWSs71oSlKgSeJGYi/RCehrIambNuiAvq0I+pppIY8YefymL43Yht52mPw+6HPRnWalVJ6eRUJx2YS20gpC7bCSeQRmd98PuiE/9xqP1KO8wdlOmhZSPLWAHRs4hC0c0hnaC4/ngtXgggjGLRogggiKIgggiKIgjo64hpJW4sIQN6lGwERfCshwnZf7we+OgE6guFwGtTYIheFZD+tl/vB74PCkh/XS/3g98dwO3LmJu9TYpcXejVS+oVE3wpIf1sv8AeJ98VmJ5uXmcNVT4O827lYN8igbRZC1wkbcbQvEjm4CsnG4R5zc23TqdOVGYbLrcq2F6oG2dRUEpBPAXULx34COk9KvT9HqUhKlPwiZlyhoKAOYhQVl27ATlsDy2jW1TnNhcW60igtnBdILmPMRKfK0TTbbfzKGU5BzWIv2w80moCsUWVqQaDLiypt5CfJzjinkBG23CMhebWy6ttxJStCilSTwI3iNYwzLuyeE6ZLvpKHVBbxSbAhKleLfpAv1whyZJIagAk2TStYwRXsp94ucU+gdD9aV3LilMXWKvQOhetK7lw+m82L7vYpWzwP5JJ4R7yoS6mYlVuFoTbKmA4N6Srcei++PFxyVlJQzdSmCxLleRGVOZbiuRI5uJ3RTTeM5ZgjwLIHWDc/OkKKT/AGoGwW5STHuvr6aNronm54LlLSzPcHtGhKM5LuSc2/KvgB1hxTa7bgpJsbeyNDkJNdNocjIvk68ZphxJN9WXLWTzeKlJI5SYzuYecmJhx99ZW66srcUreok3JPXDVI40LmVFelfhQACRMy9m3QALbR5KuHIeeM1kyoip58cicVkL5osLFe8DD9og841H6lHeYQJGbptVbcNLmXFOtpzrl30ZVhPEi2w2426Yf9EPnKo2+Yb7zGirqiOehe6M3GjqEnp4nxVDQ4ftlq8EEEYxaNEEEERREEEERRVeJfMk59XGcW2xpGJfMk59XGcEX2Q5yb5bil1Z4wl3FuL5TDTrcoiVE7OqSFrQpwpQ0k7rkbSo77QYQxdLYlcellSolJ1pGsShKypDiBv2ncRycYRdJ7S28Zz7iklKHktONknyk6tIv0XB6LR7aJwr413DZUkSruZV7BAtv9sCiplM2vbqV+ZZm1qtuEWcl6PV31cfrFbFlJ+jtd9WH6w2qB2BzHVL49Z9UotoLiwm6QACVKUbJSALkk8gikmcbUGQWFSwmZ91G1ORJabKhu2q226uqJ1fd1GFqw4FZSWEt3+ksC3WIyFZudl4oylWyxyZth2K6ip2Objcpk7UVzVUeqCkNpcdfLxQE+KDe9rckaEzjuiVFwuz7c1JPqtmKU61u/NaxtGXxynyhCeGokgdiYUwliZILOC2txIGRSFJW2tIW2tBulaSLgjmIi4xSbYDoXrS+5cK2GHzN4SpbqyCtoLlzbgEq2dhhoxUbYDofrK+5caaOXPZh+8+xSZ7MGcaNyy3SEtQcpLQtq0SmdPSpRv3CE+GfSA7evplgNkrLNNbfo5j+bshZUlSSQQQRvBG6M3VuxTvPFOIBhiaOC4uYI4ju00t5aW20lS1KCUpHEndFCtV1gpwt4qpZBtd8IPOCLHsMbhokTkqtUSPktJH4jGG4YaclsW09p9JQ43NpQtJ3pIVYiN00Ui1aq4/sH51Q0pD/DmHLqgKnz4zzWqQQQQqR6jz76paUceSAShN7GKT4wvjey37TFtWfNkx9CFJuxcFzsvt6BBlNExzSXBDTOcHAAqVUscyVJU2mqTclKqcF0IdcOYjltvtzxJYxOqZYRMS3wZ5hwXQ60vMlXQRHy1iWoqq+IKhPqc1mvfUpCrfIvZP4QI0fQg+6qRrEspy7bbjS22/5SQoKPXYeyK4yxz7Fuhe3Bwbe616dqTk/R6glaEJys3BSTywmoSpagEglR3AC8Mqb+Cqnf5gd8Z7jmfmKZhKbfk3FNvOOtsaxJspCVXJtznLbrMM4XCBjyBqQUgMjmgqk0uTMkaVISi32l1FuYUsNpIUptspsQTwuQnZzGK7RTV6fIipyk7ONyrs0WS0p05UqCM+ZJVw8pO/faM/JJ3kwA2hUZiZM5ZHiMYMC+iVJKUpVcKQq5StJBCugiLCU9Ha76sP1jL9EEw4pqsSpcUWkobdSi+xKrkEjkJB7uSNQlNuHa76v74btnM0Icd46pc+PNvIG4rNMevqYwmG02tMziUK+ilJV3kRnM5JvSYly+nKJhkPN86SSB3GHPSdNZGqVT0giyFzK+Q5jlT7Ag+2PHSFKobpWE5gCzi6S20pNreSAq/4z7IX17sdQ87kZSjDE0JKiVIyL07r9Qm5YYU8v6Kd/fEXjD5orkkTL1cUtOcmnKYCDuOs2HsFuuBAMRsiCbKZo7eDmG51kG6mJ1KzzBaCP8DD7iRlcxgnD7DfluzakJ6woRmmjJ6yqxKKSQVS7b27dkcCf/0741SpbMKYcPFM04R06ty0OqSQiCMjY49CllQzvXcQOqxt9MviHSEptZPwWYncni71Np2dVwnqvHjpBaQjFM260lKETAQ9q0iwRmSCR7Y9tH8op+sLqCrlEk2XPpOKulI6yT7Ih43mEzGKKiUKJQ04GRf+wBJ7QYVubeLGdpR4PbwjYFQ9EXeC2m3cV0pDvk/CkEDlINwPaBFJFhh98y1dp0wDbVTbSvYoRS22IXVjtRsr3FriJLHfw8ApCnGZpdhxISpVu2Nn0at6vEdbSP5Un2qJ/WMj0lSOVcrPIHklco7YbAUG6D1pV+GNf0cAjEdXCrlQYZCum22GjAY2zs4DqEC8hxid+6lpcEeSn2kGynEA8hVHHwpj51v7QhVYo64XhWPNsx9GFEK1aS6VIbQg3Li1BKU9JOyGqrPNuU2Z1a0qsjgbx86aZqq87XWaSldpaTZSvJwU6sXKiOUAgDr5YJikzcZVD2Y3hLuP00z43z5or7Tso4pK7teSlZSMwB4jNeNT0US1NYwk0afMsvzcwS5OBKrLQQbBJSdtgOO43vGE5r8Ik0+fmKdPMTsm4puYYWFoWk7QR+kUxvwOxK5zbtsvqNPmmp/UjvjOtIic+CZ8/wAj7CvxEfrGgyMy3PYcmp5kWbmpJt9I5AoXt22jMdKrqkYVlmkkhLs749uOVBsD1qhi54MDzvsgg051oWSKSUkhQsRwjiLrF7KJavPMti2RplKhyKDSM3beKbhCpHp+0RLUitVGXI8uRUv7Kk++Nck9mHa76sP1jJMINqk9IFODZszPSZUNlroUySPxJEa3Kejtets/6cfrDOlPckcR1CBqB3l+BWT4tp/hbHFGkVeRMSzCVHkTdWbsBiJpXndfXZSWTsal5VOVIG4qJV3ZR1RdzS76Uac2BbVU5SATxJYcVf2qhS0jqvi+cFrBCGkjo1aYpqAO2f8ASuiv2RwS0d8OmiqZUxiB9CbnWSbni8CUkLH5e2EuGfRw4U4vkkAfxEuIPWhUDQm0jVdJ4SmSgSIp+PMRsIILYlXHGwP5FuNKT2KHsjRKmf8ASeHjuAmnSfsOQlNloY/mEN21j1ESHOdQSlQ/ClMOdYIOCaRyZ3//AK3N3PDSEhkdtzj0KAf2n33gdVmmjplKKUl0XzzFUabX9FABH5z7ISawSqrTqleUZhwnpzGHTBayxhpDu8mpFSR9FCff2QqYoZLGJaq2dgTNu26CokH2WgeoaRSxHn1V0LrzyDkqmO7ay2tLifKSoEdUAbUpKlAGyd5tugQhSyEo2lRAA5TACLWnY7bS7QamSLlmYYdSfpJse+NI0cKzYiq6+CmGVe0RnONiDQawncUuSw/SHvRC4pakuqvnXSpYqCt+y4v1gA9cOZzhdI3e1vslkY0NP+j7p4nk5p5YFrkgCMYr2mKbl606xR6fJuyLLhRnmM6lvAGxIyqASDw2GNlqZSH5guOapGUhThVlyAi178LR8mVGnOSdXfp6HW5pSHtWh1lYUl658UpIJG3fvhY9xDQAjmtBJJX07h6sS+IMMeFpRBQ3MS5ORW9Cgqyk9RBjFsVyCKrpAxQl3aJSQdeSOUoaTb39UbFg6irw9gtqlurzutS6luEbsylFRA5gTaMyqTBZx/jd1zjQplxHOFNoT/kY44ktXW+JZLFtQaSaq1VVJUQZGQXN2HHKpAPYonqiph10UN/Ca5U5A7p2kTTB603/AMYpVi1fRrMqmtGCVqG1uWWz9lZt3ws6QpPwjR6VJA2U/V2mQeTMlQP6ReaJSTovfvwLtvtRU4xRMrYoBkWlOvoqyXEtpIBWpKcwAvsvsNoPZ8q70QjvPCzDHSVIxpXUr2EVB/KP7c5t2WijEN2lZnU48qqgkpQ8pDyLi1wpCSe246oW5+UVJuNIV8tpLg6DAJRa0GjhbSNHNTXdQceek1qtu/fFKQepXZGnygPxdrwO/wCDW74zd1maZwXgRiTZddcNQ14CU325iofmPUDGmJy+BsRlJunUmx5rmGFL4COI6oSo1g80iKpil4sXXFKuwmmlDZCb2cy6tSSfkkBVxyg7NxhF0lotila7fxZdlY+wPdGg3IJAJsbXHLCdpNlVFyl1AbUOS5l1WG5aFG1zzpUPYYLyjSiKLENpv+UPST5yQA7kqtU1TlFeqQJytvpaI6ReLfRy2V4wkFDcjWLPQEGJVObQdFtVWfLFUZA6MpjnRigGtzjyh/AkXFDpUUo/yMKYW4pWjeQmEhswlOTlMcViuVri3MstL09CNgtnc8ZOTn4k8myGPETy5bBNAdbtmTNL2KFwfFWLHlij5r3EXWKfQOhetK7lxpBStikYNeJ3sUmM5e13AJOeUwJRiVlW1NMM58iFEHLmN7btoG4E7bQoaQGynErz3CZaaeT0FAHeDDTwikx8hK5OjTIHjlDrJPKEFJHYuJlmmbHTNwDQ0ruTpS6Y32qDSZQOYLr84Uglt2XTfkuoxW4clzNV+msAXC5tsHozC/ZF/RCTo1xOkJ3TMqb/AO4xDwC0VV8zA8mVlnnVfYKR2qEZuJmORrd9uqcPdha4pzdmm3lzqZhnXMTKvGRe1wF5gOjZY8xh30VvLmKzVXnLZlNIvbcNpsB0CM9AsNvCH7RD5xqP1KO8xrspQsZSveBpsB/0LP0kjnStaTo0pb0/1xb9QYw/IqWpLSTMTiUDYTsyg8wFz1iMaB37I1LHU7LSuLMdzaUl1x1lqUQSjYlSwkKF+hBPPYxld4xetaNbnoPrRm8MVelPOqWuTstnNtytq+SOa4J64qNJ0nOt19NQYcdlpSZpDks4+hOYOLSFnVK5MwCB17IucNCVpmMpdqTKQxVMNNTCQkWupJI7kqMOaUJduwsBTToKFpVuIOz9YKijzkRCoe/A8L5XAJOwQwYGbeXW16icflCJV8qdl0ZnMurN0pHKd2zbt2QUSlf6nmaY6NYWWpxs24qQy5t9qbxd6F0E4z1g3tSbyh7LfrA4FzZXE2F1qmj6mTNJ0crk55stTAYW4ts7051EgHntaPBQSpsocbbcQVBWRxAUm4NwbHiDthmSb0qqbb/uRt64WTDujjADmngllQ8khyzjTGyPClNnSfHflShXShR29sUmOmAw9RrC2spEus85OaGHTCf3lFH/AKHT+KONLks03KYafaFiqR1NhyIS2R+cwpnbaR1tiPiPYbdP1NT8GpFMYQAA1JtpTcC4ukXsd4vFrKejle9W98U1LfM1RaXMEWLsm0ojk8X/AIi5lfRyvere+HADRA0jh1CXknOG/FKB4wv6RgDhiTPJOkDrR/xDAeMUGkPbhSV/tn9v3ZgzKg/jH0VFD5wVRSgj9lNbKj4wqTFh1e68T9GrKUUaqTNxnceaaI5AAVdpPZFXT21fsvqzg8nwoyD9kxZaNULTSau4oENreYSg8CoBZPYR7YQ0PzLE0qfJcmg8IusU+gVC9aV3LilMXWKfQKhetK7lxppvNi+72KSs8D+XuknhFLjrzPR+Z+Z7mouuEVONWs+H5B35qcdQf9yEEfkMdy0L0h5hTJxtUD1Xnh2YSzo7xQkpuVOS4HWSI66PiNXWE28cy6LHmzbf0jmhMlejjEqwLqMxL26Em57DHno+aI8LzBPiolQ1bnUoW/LGXor/ABEfNOqgjNPV/wADD9og841H6lHeYQeBh+0Qecaj9SjvMa3Kvyb/AE6hIKLz2/uxc6c5RD+Dp5zKkGXmWXtgsSb5L+xUfPz0g61TJeoKsGph51lA43bCCT0fvB7DH0rpWl1zWEa6hvykshyw4hJBMZdVaYhegqkzIyZ2JxTxUN5C1rRb8vsjEvFlpWlathFhCcFUxTjSC+1SWkhZSCpIIFwDvtu2R6M/xUcfGHfEqkJKMNtpIAIkGxYfRERWdjqL7swg+n0NKElPaCyLRrLNTulGouTCb5BNrA51HIb9SzEbRk2mm6SpmQQSUBM1LgnfZNyD+GLzRnLhONcWTVvHZcW0k8gU8SfyCOtLkBLacJ0NiyEodmbW4LZzd6oDa2wa7iiSdYWoI81VT6gd8LRhlRbwVU+dgde2FokQ8pdb+fslk2ofu1IGmFtRaorwHihLzZPPcHuMSNK8qv4t4de+TLgtLFuK2WyPyKifpNlkv4OU8fLlZttaVW4KCkkfl9kddJ6kKwPKKUCVLelSgjgdQr9LwsqGd5IjYndlivMPgjDFGB/omj2Rfyno5XvVvfFahsMSsqynyW5dpI+yIspT0dro/wDj++GFrU7Ry6oMnvHeqUOMV2K2DNYRqSEjMtgtzCRzBQSrsV2RYx2SltxicRMHLLKlHg8rcEoyG5v7IZ1rMdO4Hcg6d2GVpShTUo/ZBVyBtM82T05kDuvFvgplLGDpVSfKmZh1xXV4o7BFHSFKGiStgAEeE2Bv2jYD+ghmw9lOE6MpseIGVpJHBQcVm7xCHJoBqG32BNay4iPNS4usU+gVC9aV3Lili6xT6B0P1lXcuH83nRfd7FKmeB/L3STHjV5YTmGqm1sK2QiZRfhkNlH7KjHtzcYkyZSlE4p0gNJk3taTuCcht22gvKDA+meDuVFK4tmaRvVPhk/+OK/b5xV/so/5jpg1OrwvMuAbX53J1IQCfzCOmGisaOMT5CgkOMiyjuB3n2bolYayrwlKlpFg1OPJe+koIKT1iw6oy+TMLqqO+wJ1WkiB9lL4GH7RB5xqP1KO8wg7tkP2iE2qVRvs/cI7zGkyt8m/06hJ6Lz2/uxPeJJOYXSp406VRMzjrSkIadcyoJItt90JL2j2oOaJZbDLTzIqCQHF60nLmzlwpuOc2vBBGFxErT2TfhdioTdFHh+nNyE0Rqi01MawKQAAFbvFvt2bd2/bYTJiitJYcMoAmYCSWlOKJSFW2XtwvBBHRI4aivOBp2JO0bYCnKImrTeIXULnqjMZ1hlXigAk3vzlRjwrOC6u1pKk8QUUS7sm4wlibRMLIyJtlNrbScu0c4ggiBx1L1hCfRRpTUPMhKwh5OVfjbbRE+KtMt5Lv3hggj2JZALgrwYmHWFn+kbA1brFTpUnTWkGg65BmQl2zgJNlKVfgE3tblMMGP8ABIq2Ep2n0Zu00stapK1+KMihYDk2XEEEeM452s613CBay5wThGfaw+yxitbbs63dCCys3DYACQo/KVv28loZG8PSDctMyyUuauZTkcGc7RBBHvOvta65mmXvZQBgaifNO/emFbSTgGbmsNqlcKNpLi3AqZZcdOZ1CdoSknZ5VtmyCCOuqZnCznFcEMbTcBd8I6MJNvAYo+IGyZiac174aWRq138Wx5QLdsLmFdG2JqFih2S1zLuHlLzuOOq2OjbayN6XBy7OkwQR4a4tNwdS9lodoK0n4j0Q72nfvVR7zuEqTO0yXpz7bipeXUVtpDhBB28eswQRaamYkEvOjiqzBGARZQP2c4dJuZd+/wBer3wm6TtH074CQzhCXztKWVzrRWS44BbIE33i+Y25bQQRH1c7xhc8kc1GU8TTcNCsMB6NJVjBCqfiNlapioK10w0F21e7Im44ptfpJhLGjHFmHsViWoJTM01+2aYdIDZbv5Lqb7xzctxbgQRUHEG4Ope7AggrVE6OsPlILku7nttyvqAvzbYtKFhamUJ512ntuIW6kJXncKrgbt8EEXOqp3twueSOaqbBE11w0L//2Q=="/>
          <p:cNvSpPr>
            <a:spLocks noChangeAspect="1" noChangeArrowheads="1"/>
          </p:cNvSpPr>
          <p:nvPr/>
        </p:nvSpPr>
        <p:spPr bwMode="auto">
          <a:xfrm>
            <a:off x="63500" y="-461963"/>
            <a:ext cx="1314450" cy="942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420" name="Picture 12" descr="http://nursingcrib.com/wp-content/uploads/growth-chart2.jpg?9d7bd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371600"/>
            <a:ext cx="2857500" cy="2047876"/>
          </a:xfrm>
          <a:prstGeom prst="rect">
            <a:avLst/>
          </a:prstGeom>
          <a:noFill/>
        </p:spPr>
      </p:pic>
      <p:pic>
        <p:nvPicPr>
          <p:cNvPr id="17422" name="Picture 14" descr="http://www.sciencephoto.com/image/79804/large/C0015402-Healing_Cut_Day_14-SPL.jpg"/>
          <p:cNvPicPr>
            <a:picLocks noChangeAspect="1" noChangeArrowheads="1"/>
          </p:cNvPicPr>
          <p:nvPr/>
        </p:nvPicPr>
        <p:blipFill>
          <a:blip r:embed="rId3" cstate="print"/>
          <a:srcRect b="9112"/>
          <a:stretch>
            <a:fillRect/>
          </a:stretch>
        </p:blipFill>
        <p:spPr bwMode="auto">
          <a:xfrm>
            <a:off x="4800600" y="4134928"/>
            <a:ext cx="4133850" cy="25024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9144000" cy="1676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Today’s Essential Questions</a:t>
            </a:r>
            <a:endParaRPr lang="en-US" sz="28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667000"/>
            <a:ext cx="7315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3200" dirty="0" smtClean="0"/>
              <a:t>Why must a cell divide?</a:t>
            </a:r>
          </a:p>
          <a:p>
            <a:pPr marL="342900" indent="-342900">
              <a:buAutoNum type="arabicParenR"/>
            </a:pPr>
            <a:endParaRPr lang="en-US" sz="3200" dirty="0" smtClean="0"/>
          </a:p>
          <a:p>
            <a:pPr marL="342900" indent="-342900">
              <a:buAutoNum type="arabicParenR"/>
            </a:pPr>
            <a:endParaRPr lang="en-US" sz="3200" dirty="0"/>
          </a:p>
          <a:p>
            <a:pPr marL="342900" indent="-342900">
              <a:buAutoNum type="arabicParenR"/>
            </a:pPr>
            <a:r>
              <a:rPr lang="en-US" sz="3200" dirty="0" smtClean="0"/>
              <a:t>What happens in mitosis?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9144000" cy="1676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n>
                  <a:solidFill>
                    <a:schemeClr val="tx1"/>
                  </a:solidFill>
                </a:ln>
              </a:rPr>
              <a:t>                                        Your Role today:</a:t>
            </a:r>
            <a:endParaRPr lang="en-US" sz="36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057400"/>
            <a:ext cx="4343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i="1" dirty="0" smtClean="0"/>
              <a:t>1)What basic structures are involved in cell division?</a:t>
            </a:r>
          </a:p>
          <a:p>
            <a:pPr marL="342900" indent="-342900"/>
            <a:endParaRPr lang="en-US" sz="2800" i="1" dirty="0"/>
          </a:p>
          <a:p>
            <a:pPr marL="342900" indent="-342900"/>
            <a:r>
              <a:rPr lang="en-US" sz="2800" i="1" dirty="0" smtClean="0"/>
              <a:t>2) Why must a cell divide?</a:t>
            </a:r>
          </a:p>
          <a:p>
            <a:pPr marL="342900" indent="-342900">
              <a:buAutoNum type="arabicParenR"/>
            </a:pPr>
            <a:endParaRPr lang="en-US" sz="2800" i="1" dirty="0"/>
          </a:p>
          <a:p>
            <a:pPr marL="342900" indent="-342900"/>
            <a:r>
              <a:rPr lang="en-US" sz="2800" i="1" dirty="0" smtClean="0"/>
              <a:t>3) What happens in mitosis?</a:t>
            </a:r>
          </a:p>
          <a:p>
            <a:pPr marL="342900" indent="-342900">
              <a:buAutoNum type="arabicParenR"/>
            </a:pPr>
            <a:endParaRPr lang="en-US" sz="3200" dirty="0"/>
          </a:p>
          <a:p>
            <a:pPr marL="342900" indent="-342900">
              <a:buAutoNum type="arabicParenR"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343400" y="1981200"/>
            <a:ext cx="4800600" cy="4876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-View and list important information on your NTS from the interactive website.</a:t>
            </a:r>
          </a:p>
          <a:p>
            <a:pPr marL="0" lvl="1"/>
            <a:endParaRPr lang="en-US" sz="3200" dirty="0"/>
          </a:p>
          <a:p>
            <a:pPr marL="0" lvl="1"/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-Formulate questions that you would like to ask an expert about out of control mitosis/cancer.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topnews.ae/images/Cancer-Chemothera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852218" cy="3200400"/>
          </a:xfrm>
          <a:prstGeom prst="rect">
            <a:avLst/>
          </a:prstGeom>
          <a:noFill/>
        </p:spPr>
      </p:pic>
      <p:pic>
        <p:nvPicPr>
          <p:cNvPr id="10244" name="Picture 4" descr="http://1.bp.blogspot.com/-73vCFTuIlcA/TixnxyW_X7I/AAAAAAAAACg/o6Y65g36b8c/s1600/skin_cancer-1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00400"/>
            <a:ext cx="3505200" cy="2362200"/>
          </a:xfrm>
          <a:prstGeom prst="rect">
            <a:avLst/>
          </a:prstGeom>
          <a:noFill/>
        </p:spPr>
      </p:pic>
      <p:pic>
        <p:nvPicPr>
          <p:cNvPr id="10246" name="Picture 6" descr="http://www.whole-person-counseling.com/Images/throat_canc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16581" y="0"/>
            <a:ext cx="4327419" cy="3200400"/>
          </a:xfrm>
          <a:prstGeom prst="rect">
            <a:avLst/>
          </a:prstGeom>
          <a:noFill/>
        </p:spPr>
      </p:pic>
      <p:pic>
        <p:nvPicPr>
          <p:cNvPr id="10248" name="Picture 8" descr="http://mostcommoncancer.org/images/Stomach%20Cancer%20Prognosis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3200400"/>
            <a:ext cx="2971800" cy="23622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0" y="5562600"/>
            <a:ext cx="9144000" cy="1295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>
                  <a:solidFill>
                    <a:schemeClr val="tx1"/>
                  </a:solidFill>
                </a:ln>
                <a:latin typeface="Cambria" pitchFamily="18" charset="0"/>
              </a:rPr>
              <a:t>What do these pictures have in common?</a:t>
            </a:r>
            <a:endParaRPr lang="en-US" sz="3200" b="1" dirty="0">
              <a:ln>
                <a:solidFill>
                  <a:schemeClr val="tx1"/>
                </a:solidFill>
              </a:ln>
              <a:latin typeface="Cambria" pitchFamily="18" charset="0"/>
            </a:endParaRPr>
          </a:p>
        </p:txBody>
      </p:sp>
      <p:pic>
        <p:nvPicPr>
          <p:cNvPr id="10250" name="Picture 10" descr="http://www.acco.org/Portals/22/Types%20of%20Childhood%20Cancer.jpg"/>
          <p:cNvPicPr>
            <a:picLocks noChangeAspect="1" noChangeArrowheads="1"/>
          </p:cNvPicPr>
          <p:nvPr/>
        </p:nvPicPr>
        <p:blipFill>
          <a:blip r:embed="rId6" cstate="print"/>
          <a:srcRect l="32432" r="4054"/>
          <a:stretch>
            <a:fillRect/>
          </a:stretch>
        </p:blipFill>
        <p:spPr bwMode="auto">
          <a:xfrm>
            <a:off x="6477000" y="3200400"/>
            <a:ext cx="26670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09800"/>
            <a:ext cx="9144000" cy="2667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smtClean="0">
                <a:ln>
                  <a:solidFill>
                    <a:schemeClr val="tx1"/>
                  </a:solidFill>
                </a:ln>
              </a:rPr>
              <a:t>DISCUSS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: </a:t>
            </a:r>
          </a:p>
          <a:p>
            <a:pPr algn="ctr"/>
            <a:endParaRPr lang="en-US" sz="2800" dirty="0" smtClean="0">
              <a:ln>
                <a:solidFill>
                  <a:schemeClr val="tx1"/>
                </a:solidFill>
              </a:ln>
            </a:endParaRPr>
          </a:p>
          <a:p>
            <a:pPr algn="ctr"/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Do have someone in your family who has cancer? </a:t>
            </a:r>
          </a:p>
          <a:p>
            <a:pPr algn="ctr"/>
            <a:endParaRPr lang="en-US" sz="2800" dirty="0">
              <a:ln>
                <a:solidFill>
                  <a:schemeClr val="tx1"/>
                </a:solidFill>
              </a:ln>
            </a:endParaRPr>
          </a:p>
          <a:p>
            <a:pPr algn="ctr"/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What causes this disease?</a:t>
            </a:r>
            <a:endParaRPr lang="en-US" sz="2800" dirty="0">
              <a:ln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virtualmedicalcentre.com/uploads/VMC/DiseaseImages/454_Squamous_Cell_Carcino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667000"/>
            <a:ext cx="3438525" cy="288607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0" y="304800"/>
            <a:ext cx="9144000" cy="1676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The answer lies in abnormal cell division-</a:t>
            </a:r>
          </a:p>
          <a:p>
            <a:pPr algn="ctr"/>
            <a:r>
              <a:rPr lang="en-US" sz="2800" dirty="0" smtClean="0">
                <a:ln>
                  <a:solidFill>
                    <a:schemeClr val="tx1"/>
                  </a:solidFill>
                </a:ln>
              </a:rPr>
              <a:t>Out of control mitosis.</a:t>
            </a:r>
            <a:endParaRPr lang="en-US" sz="2800" dirty="0">
              <a:ln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67000"/>
            <a:ext cx="9144000" cy="1676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n>
                  <a:solidFill>
                    <a:schemeClr val="tx1"/>
                  </a:solidFill>
                </a:ln>
              </a:rPr>
              <a:t>Go to:</a:t>
            </a:r>
          </a:p>
          <a:p>
            <a:pPr algn="ctr"/>
            <a:r>
              <a:rPr lang="en-US" sz="3600" dirty="0" smtClean="0">
                <a:ln>
                  <a:solidFill>
                    <a:schemeClr val="tx1"/>
                  </a:solidFill>
                </a:ln>
                <a:hlinkClick r:id="rId2"/>
              </a:rPr>
              <a:t>http://plaza.ufl.edu/alallen/pgl/modules/rio/stingarees/module/index.html</a:t>
            </a:r>
            <a:r>
              <a:rPr lang="en-US" sz="3600" dirty="0" smtClean="0">
                <a:ln>
                  <a:solidFill>
                    <a:schemeClr val="tx1"/>
                  </a:solidFill>
                </a:ln>
              </a:rPr>
              <a:t> </a:t>
            </a:r>
          </a:p>
          <a:p>
            <a:endParaRPr lang="en-US" sz="3600" dirty="0">
              <a:ln>
                <a:solidFill>
                  <a:schemeClr val="tx1"/>
                </a:solidFill>
              </a:ln>
            </a:endParaRPr>
          </a:p>
          <a:p>
            <a:r>
              <a:rPr lang="en-US" sz="3600" u="sng" dirty="0" smtClean="0">
                <a:ln>
                  <a:solidFill>
                    <a:schemeClr val="tx1"/>
                  </a:solidFill>
                </a:ln>
              </a:rPr>
              <a:t>Step 1</a:t>
            </a:r>
            <a:r>
              <a:rPr lang="en-US" sz="3600" dirty="0" smtClean="0">
                <a:ln>
                  <a:solidFill>
                    <a:schemeClr val="tx1"/>
                  </a:solidFill>
                </a:ln>
              </a:rPr>
              <a:t>: Read and interact Basic Cell Parts Involved in Cell Division. Fill in NTS. Then, Stop.</a:t>
            </a:r>
          </a:p>
          <a:p>
            <a:endParaRPr lang="en-US" sz="3600" dirty="0" smtClean="0">
              <a:ln>
                <a:solidFill>
                  <a:schemeClr val="tx1"/>
                </a:solidFill>
              </a:ln>
            </a:endParaRPr>
          </a:p>
          <a:p>
            <a:r>
              <a:rPr lang="en-US" sz="3600" u="sng" dirty="0" smtClean="0">
                <a:ln>
                  <a:solidFill>
                    <a:schemeClr val="tx1"/>
                  </a:solidFill>
                </a:ln>
              </a:rPr>
              <a:t>Step 2</a:t>
            </a:r>
            <a:r>
              <a:rPr lang="en-US" sz="3600" dirty="0" smtClean="0">
                <a:ln>
                  <a:solidFill>
                    <a:schemeClr val="tx1"/>
                  </a:solidFill>
                </a:ln>
              </a:rPr>
              <a:t>: Together as a group, read through Why must a cell divide? Discuss next slides. Then, stop.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3400"/>
            <a:ext cx="9144000" cy="1219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429000"/>
            <a:ext cx="9144000" cy="1219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685800"/>
            <a:ext cx="8382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STEP 3: </a:t>
            </a:r>
            <a:r>
              <a:rPr lang="en-US" sz="2800" dirty="0" smtClean="0"/>
              <a:t>Read and interact with What happens in mitosis? Fill in NTS, then stop. </a:t>
            </a:r>
          </a:p>
          <a:p>
            <a:endParaRPr lang="en-US" sz="2800" dirty="0"/>
          </a:p>
          <a:p>
            <a:r>
              <a:rPr lang="en-US" sz="2800" u="sng" dirty="0" smtClean="0"/>
              <a:t>Step 4: </a:t>
            </a:r>
            <a:r>
              <a:rPr lang="en-US" sz="2800" dirty="0" smtClean="0"/>
              <a:t>Check aloud, with teacher. 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r>
              <a:rPr lang="en-US" sz="2800" u="sng" dirty="0" smtClean="0"/>
              <a:t>Step 5: </a:t>
            </a:r>
            <a:r>
              <a:rPr lang="en-US" sz="2800" dirty="0" smtClean="0"/>
              <a:t>NOW, </a:t>
            </a:r>
            <a:r>
              <a:rPr lang="en-US" sz="2800" smtClean="0"/>
              <a:t>use </a:t>
            </a:r>
            <a:r>
              <a:rPr lang="en-US" sz="2800" smtClean="0">
                <a:hlinkClick r:id="rId2"/>
              </a:rPr>
              <a:t>www.bubbl.us</a:t>
            </a:r>
            <a:r>
              <a:rPr lang="en-US" sz="2800" smtClean="0"/>
              <a:t> to </a:t>
            </a:r>
            <a:r>
              <a:rPr lang="en-US" sz="2800" dirty="0" smtClean="0"/>
              <a:t>explain what you have learned. </a:t>
            </a:r>
          </a:p>
          <a:p>
            <a:endParaRPr lang="en-US" sz="2800" dirty="0"/>
          </a:p>
          <a:p>
            <a:r>
              <a:rPr lang="en-US" sz="2800" u="sng" dirty="0" smtClean="0"/>
              <a:t>Step 6: </a:t>
            </a:r>
            <a:r>
              <a:rPr lang="en-US" sz="2800" dirty="0" smtClean="0"/>
              <a:t>If you could meet with an expert to ask questions about out of control mitosis or cancer, list  5 questions you would like to ask. 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458200" cy="1524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– Basic Cell Parts involved in cell division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133600"/>
            <a:ext cx="6477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4400" dirty="0" smtClean="0"/>
              <a:t> Cell membrane</a:t>
            </a:r>
          </a:p>
          <a:p>
            <a:pPr marL="342900" indent="-342900">
              <a:buAutoNum type="arabicParenR"/>
            </a:pPr>
            <a:r>
              <a:rPr lang="en-US" sz="4400" dirty="0" smtClean="0"/>
              <a:t> Nucleus</a:t>
            </a:r>
          </a:p>
          <a:p>
            <a:pPr marL="342900" indent="-342900">
              <a:buAutoNum type="arabicParenR"/>
            </a:pPr>
            <a:r>
              <a:rPr lang="en-US" sz="4400" dirty="0" smtClean="0"/>
              <a:t> Centrioles</a:t>
            </a:r>
          </a:p>
          <a:p>
            <a:pPr marL="342900" indent="-342900">
              <a:buAutoNum type="arabicParenR"/>
            </a:pPr>
            <a:r>
              <a:rPr lang="en-US" sz="4400" dirty="0" smtClean="0"/>
              <a:t> Microtubules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325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Review – Basic Cell Parts involved in cell division</vt:lpstr>
      <vt:lpstr>Review – Why Must a Cell Divide?</vt:lpstr>
      <vt:lpstr>Review: What does mitosis do?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karenbailey</dc:creator>
  <cp:lastModifiedBy>karenbailey</cp:lastModifiedBy>
  <cp:revision>17</cp:revision>
  <dcterms:created xsi:type="dcterms:W3CDTF">2012-04-22T15:40:06Z</dcterms:created>
  <dcterms:modified xsi:type="dcterms:W3CDTF">2012-04-23T17:24:20Z</dcterms:modified>
</cp:coreProperties>
</file>