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11"/>
  </p:handoutMasterIdLst>
  <p:sldIdLst>
    <p:sldId id="263" r:id="rId2"/>
    <p:sldId id="268" r:id="rId3"/>
    <p:sldId id="269" r:id="rId4"/>
    <p:sldId id="257" r:id="rId5"/>
    <p:sldId id="258" r:id="rId6"/>
    <p:sldId id="259" r:id="rId7"/>
    <p:sldId id="261" r:id="rId8"/>
    <p:sldId id="264"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1F0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4D8FDD0-A2C4-44C5-8DA1-8C4934D2DDAA}" type="datetimeFigureOut">
              <a:rPr lang="en-US" smtClean="0"/>
              <a:pPr/>
              <a:t>4/23/2012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B470494-9F1F-468A-A457-EA2FAC88F3D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25306C4-B060-47AE-8EAF-86A36E830EAF}" type="datetimeFigureOut">
              <a:rPr lang="en-US" smtClean="0"/>
              <a:pPr/>
              <a:t>4/23/2012</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3CAA3BAA-5B67-455D-ABA4-0E61D1F4797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25306C4-B060-47AE-8EAF-86A36E830EAF}" type="datetimeFigureOut">
              <a:rPr lang="en-US" smtClean="0"/>
              <a:pPr/>
              <a:t>4/23/2012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CAA3BAA-5B67-455D-ABA4-0E61D1F4797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D25306C4-B060-47AE-8EAF-86A36E830EAF}" type="datetimeFigureOut">
              <a:rPr lang="en-US" smtClean="0"/>
              <a:pPr/>
              <a:t>4/23/2012</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3CAA3BAA-5B67-455D-ABA4-0E61D1F4797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25306C4-B060-47AE-8EAF-86A36E830EAF}" type="datetimeFigureOut">
              <a:rPr lang="en-US" smtClean="0"/>
              <a:pPr/>
              <a:t>4/23/2012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CAA3BAA-5B67-455D-ABA4-0E61D1F4797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25306C4-B060-47AE-8EAF-86A36E830EAF}" type="datetimeFigureOut">
              <a:rPr lang="en-US" smtClean="0"/>
              <a:pPr/>
              <a:t>4/23/2012</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3CAA3BAA-5B67-455D-ABA4-0E61D1F4797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25306C4-B060-47AE-8EAF-86A36E830EAF}" type="datetimeFigureOut">
              <a:rPr lang="en-US" smtClean="0"/>
              <a:pPr/>
              <a:t>4/23/2012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CAA3BAA-5B67-455D-ABA4-0E61D1F4797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25306C4-B060-47AE-8EAF-86A36E830EAF}" type="datetimeFigureOut">
              <a:rPr lang="en-US" smtClean="0"/>
              <a:pPr/>
              <a:t>4/23/2012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CAA3BAA-5B67-455D-ABA4-0E61D1F4797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25306C4-B060-47AE-8EAF-86A36E830EAF}" type="datetimeFigureOut">
              <a:rPr lang="en-US" smtClean="0"/>
              <a:pPr/>
              <a:t>4/23/2012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CAA3BAA-5B67-455D-ABA4-0E61D1F4797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D25306C4-B060-47AE-8EAF-86A36E830EAF}" type="datetimeFigureOut">
              <a:rPr lang="en-US" smtClean="0"/>
              <a:pPr/>
              <a:t>4/23/2012</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3CAA3BAA-5B67-455D-ABA4-0E61D1F4797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25306C4-B060-47AE-8EAF-86A36E830EAF}" type="datetimeFigureOut">
              <a:rPr lang="en-US" smtClean="0"/>
              <a:pPr/>
              <a:t>4/23/2012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CAA3BAA-5B67-455D-ABA4-0E61D1F4797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D25306C4-B060-47AE-8EAF-86A36E830EAF}" type="datetimeFigureOut">
              <a:rPr lang="en-US" smtClean="0"/>
              <a:pPr/>
              <a:t>4/23/2012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CAA3BAA-5B67-455D-ABA4-0E61D1F47977}"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25306C4-B060-47AE-8EAF-86A36E830EAF}" type="datetimeFigureOut">
              <a:rPr lang="en-US" smtClean="0"/>
              <a:pPr/>
              <a:t>4/23/2012</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3CAA3BAA-5B67-455D-ABA4-0E61D1F4797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interactives.mped.org/notetaker722.aspx" TargetMode="External"/><Relationship Id="rId2" Type="http://schemas.openxmlformats.org/officeDocument/2006/relationships/hyperlink" Target="http://plaza.ufl.edu/alallen/pgl/modules/rio/stingarees/module/index.html" TargetMode="External"/><Relationship Id="rId1" Type="http://schemas.openxmlformats.org/officeDocument/2006/relationships/slideLayout" Target="../slideLayouts/slideLayout7.xml"/><Relationship Id="rId4" Type="http://schemas.openxmlformats.org/officeDocument/2006/relationships/hyperlink" Target="http://www.medicalnewstoday.com/info/cancer-oncology/"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B1F0F"/>
        </a:solidFill>
        <a:effectLst/>
      </p:bgPr>
    </p:bg>
    <p:spTree>
      <p:nvGrpSpPr>
        <p:cNvPr id="1" name=""/>
        <p:cNvGrpSpPr/>
        <p:nvPr/>
      </p:nvGrpSpPr>
      <p:grpSpPr>
        <a:xfrm>
          <a:off x="0" y="0"/>
          <a:ext cx="0" cy="0"/>
          <a:chOff x="0" y="0"/>
          <a:chExt cx="0" cy="0"/>
        </a:xfrm>
      </p:grpSpPr>
      <p:sp>
        <p:nvSpPr>
          <p:cNvPr id="4" name="Rectangle 3"/>
          <p:cNvSpPr/>
          <p:nvPr/>
        </p:nvSpPr>
        <p:spPr>
          <a:xfrm>
            <a:off x="0" y="381000"/>
            <a:ext cx="9144000" cy="1219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u="sng" dirty="0" smtClean="0">
                <a:ln>
                  <a:solidFill>
                    <a:schemeClr val="tx1"/>
                  </a:solidFill>
                </a:ln>
              </a:rPr>
              <a:t>Review</a:t>
            </a:r>
            <a:r>
              <a:rPr lang="en-US" sz="2800" dirty="0" smtClean="0">
                <a:ln>
                  <a:solidFill>
                    <a:schemeClr val="tx1"/>
                  </a:solidFill>
                </a:ln>
              </a:rPr>
              <a:t>: </a:t>
            </a:r>
          </a:p>
          <a:p>
            <a:pPr algn="ctr"/>
            <a:endParaRPr lang="en-US" sz="2800" dirty="0" smtClean="0">
              <a:ln>
                <a:solidFill>
                  <a:schemeClr val="tx1"/>
                </a:solidFill>
              </a:ln>
            </a:endParaRPr>
          </a:p>
          <a:p>
            <a:pPr algn="ctr"/>
            <a:endParaRPr lang="en-US" sz="2800" dirty="0">
              <a:ln>
                <a:solidFill>
                  <a:schemeClr val="tx1"/>
                </a:solidFill>
              </a:ln>
            </a:endParaRPr>
          </a:p>
        </p:txBody>
      </p:sp>
      <p:sp>
        <p:nvSpPr>
          <p:cNvPr id="5" name="TextBox 4"/>
          <p:cNvSpPr txBox="1"/>
          <p:nvPr/>
        </p:nvSpPr>
        <p:spPr>
          <a:xfrm>
            <a:off x="228600" y="1828800"/>
            <a:ext cx="8763000" cy="5786199"/>
          </a:xfrm>
          <a:prstGeom prst="rect">
            <a:avLst/>
          </a:prstGeom>
          <a:noFill/>
        </p:spPr>
        <p:txBody>
          <a:bodyPr wrap="square" rtlCol="0">
            <a:spAutoFit/>
          </a:bodyPr>
          <a:lstStyle/>
          <a:p>
            <a:pPr marL="342900" indent="-342900">
              <a:buAutoNum type="arabicParenR"/>
            </a:pPr>
            <a:r>
              <a:rPr lang="en-US" sz="2800" dirty="0" smtClean="0">
                <a:ln>
                  <a:solidFill>
                    <a:schemeClr val="tx1"/>
                  </a:solidFill>
                </a:ln>
                <a:solidFill>
                  <a:schemeClr val="bg1"/>
                </a:solidFill>
                <a:latin typeface="Century Gothic" pitchFamily="34" charset="0"/>
              </a:rPr>
              <a:t>What 4 parts are involved in cell division?</a:t>
            </a:r>
          </a:p>
          <a:p>
            <a:pPr marL="342900" indent="-342900">
              <a:buAutoNum type="arabicParenR"/>
            </a:pPr>
            <a:endParaRPr lang="en-US" sz="2800" dirty="0">
              <a:ln>
                <a:solidFill>
                  <a:schemeClr val="tx1"/>
                </a:solidFill>
              </a:ln>
              <a:solidFill>
                <a:schemeClr val="bg1"/>
              </a:solidFill>
              <a:latin typeface="Century Gothic" pitchFamily="34" charset="0"/>
            </a:endParaRPr>
          </a:p>
          <a:p>
            <a:pPr marL="342900" indent="-342900">
              <a:buAutoNum type="arabicParenR"/>
            </a:pPr>
            <a:endParaRPr lang="en-US" sz="2800" dirty="0" smtClean="0">
              <a:ln>
                <a:solidFill>
                  <a:schemeClr val="tx1"/>
                </a:solidFill>
              </a:ln>
              <a:solidFill>
                <a:schemeClr val="bg1"/>
              </a:solidFill>
              <a:latin typeface="Century Gothic" pitchFamily="34" charset="0"/>
            </a:endParaRPr>
          </a:p>
          <a:p>
            <a:pPr marL="342900" indent="-342900"/>
            <a:endParaRPr lang="en-US" sz="2800" dirty="0" smtClean="0">
              <a:ln>
                <a:solidFill>
                  <a:schemeClr val="tx1"/>
                </a:solidFill>
              </a:ln>
              <a:solidFill>
                <a:schemeClr val="bg1"/>
              </a:solidFill>
              <a:latin typeface="Century Gothic" pitchFamily="34" charset="0"/>
            </a:endParaRPr>
          </a:p>
          <a:p>
            <a:pPr marL="342900" indent="-342900"/>
            <a:r>
              <a:rPr lang="en-US" sz="2800" dirty="0" smtClean="0">
                <a:ln>
                  <a:solidFill>
                    <a:schemeClr val="tx1"/>
                  </a:solidFill>
                </a:ln>
                <a:solidFill>
                  <a:schemeClr val="bg1"/>
                </a:solidFill>
                <a:latin typeface="Century Gothic" pitchFamily="34" charset="0"/>
              </a:rPr>
              <a:t>2) Why must cells divide?</a:t>
            </a:r>
          </a:p>
          <a:p>
            <a:pPr marL="342900" indent="-342900"/>
            <a:endParaRPr lang="en-US" sz="2800" dirty="0">
              <a:ln>
                <a:solidFill>
                  <a:schemeClr val="tx1"/>
                </a:solidFill>
              </a:ln>
              <a:solidFill>
                <a:schemeClr val="bg1"/>
              </a:solidFill>
              <a:latin typeface="Century Gothic" pitchFamily="34" charset="0"/>
            </a:endParaRPr>
          </a:p>
          <a:p>
            <a:pPr marL="342900" indent="-342900"/>
            <a:endParaRPr lang="en-US" sz="2800" dirty="0" smtClean="0">
              <a:ln>
                <a:solidFill>
                  <a:schemeClr val="tx1"/>
                </a:solidFill>
              </a:ln>
              <a:solidFill>
                <a:schemeClr val="bg1"/>
              </a:solidFill>
              <a:latin typeface="Century Gothic" pitchFamily="34" charset="0"/>
            </a:endParaRPr>
          </a:p>
          <a:p>
            <a:pPr marL="342900" indent="-342900"/>
            <a:endParaRPr lang="en-US" sz="2800" dirty="0">
              <a:ln>
                <a:solidFill>
                  <a:schemeClr val="tx1"/>
                </a:solidFill>
              </a:ln>
              <a:solidFill>
                <a:schemeClr val="bg1"/>
              </a:solidFill>
              <a:latin typeface="Century Gothic" pitchFamily="34" charset="0"/>
            </a:endParaRPr>
          </a:p>
          <a:p>
            <a:pPr marL="342900" indent="-342900"/>
            <a:endParaRPr lang="en-US" sz="2800" dirty="0" smtClean="0">
              <a:ln>
                <a:solidFill>
                  <a:schemeClr val="tx1"/>
                </a:solidFill>
              </a:ln>
              <a:solidFill>
                <a:schemeClr val="bg1"/>
              </a:solidFill>
              <a:latin typeface="Century Gothic" pitchFamily="34" charset="0"/>
            </a:endParaRPr>
          </a:p>
          <a:p>
            <a:pPr marL="342900" indent="-342900"/>
            <a:r>
              <a:rPr lang="en-US" sz="2800" dirty="0" smtClean="0">
                <a:ln>
                  <a:solidFill>
                    <a:schemeClr val="tx1"/>
                  </a:solidFill>
                </a:ln>
                <a:solidFill>
                  <a:schemeClr val="bg1"/>
                </a:solidFill>
                <a:latin typeface="Century Gothic" pitchFamily="34" charset="0"/>
              </a:rPr>
              <a:t>3) What are the basic reasons cells divide?   </a:t>
            </a:r>
          </a:p>
          <a:p>
            <a:pPr marL="342900" indent="-342900">
              <a:buAutoNum type="arabicParenR"/>
            </a:pPr>
            <a:endParaRPr lang="en-US" dirty="0">
              <a:ln>
                <a:solidFill>
                  <a:schemeClr val="tx1"/>
                </a:solidFill>
              </a:ln>
              <a:latin typeface="Century Gothic" pitchFamily="34" charset="0"/>
            </a:endParaRPr>
          </a:p>
          <a:p>
            <a:pPr marL="342900" indent="-342900">
              <a:buAutoNum type="arabicParenR"/>
            </a:pPr>
            <a:endParaRPr lang="en-US" dirty="0" smtClean="0">
              <a:ln>
                <a:solidFill>
                  <a:schemeClr val="tx1"/>
                </a:solidFill>
              </a:ln>
              <a:latin typeface="Century Gothic" pitchFamily="34" charset="0"/>
            </a:endParaRPr>
          </a:p>
          <a:p>
            <a:pPr marL="342900" indent="-342900">
              <a:buAutoNum type="arabicParenR"/>
            </a:pPr>
            <a:endParaRPr lang="en-US" dirty="0">
              <a:ln>
                <a:solidFill>
                  <a:schemeClr val="tx1"/>
                </a:solidFill>
              </a:ln>
              <a:latin typeface="Century Gothic" pitchFamily="34" charset="0"/>
            </a:endParaRPr>
          </a:p>
          <a:p>
            <a:pPr marL="342900" indent="-342900">
              <a:buAutoNum type="arabicParenR"/>
            </a:pPr>
            <a:endParaRPr lang="en-US" dirty="0" smtClean="0">
              <a:ln>
                <a:solidFill>
                  <a:schemeClr val="tx1"/>
                </a:solidFill>
              </a:ln>
              <a:latin typeface="Century Gothic" pitchFamily="34"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4800"/>
            <a:ext cx="9144000" cy="1676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smtClean="0">
                <a:ln>
                  <a:solidFill>
                    <a:schemeClr val="tx1"/>
                  </a:solidFill>
                </a:ln>
              </a:rPr>
              <a:t>Today’s Essential Questions</a:t>
            </a:r>
            <a:endParaRPr lang="en-US" sz="2800" dirty="0">
              <a:ln>
                <a:solidFill>
                  <a:schemeClr val="tx1"/>
                </a:solidFill>
              </a:ln>
            </a:endParaRPr>
          </a:p>
        </p:txBody>
      </p:sp>
      <p:sp>
        <p:nvSpPr>
          <p:cNvPr id="3" name="TextBox 2"/>
          <p:cNvSpPr txBox="1"/>
          <p:nvPr/>
        </p:nvSpPr>
        <p:spPr>
          <a:xfrm>
            <a:off x="914400" y="2667000"/>
            <a:ext cx="7315200" cy="2554545"/>
          </a:xfrm>
          <a:prstGeom prst="rect">
            <a:avLst/>
          </a:prstGeom>
          <a:noFill/>
        </p:spPr>
        <p:txBody>
          <a:bodyPr wrap="square" rtlCol="0">
            <a:spAutoFit/>
          </a:bodyPr>
          <a:lstStyle/>
          <a:p>
            <a:pPr marL="342900" indent="-342900">
              <a:buAutoNum type="arabicParenR"/>
            </a:pPr>
            <a:r>
              <a:rPr lang="en-US" sz="3200" dirty="0" smtClean="0"/>
              <a:t>How is cell division controlled?</a:t>
            </a:r>
          </a:p>
          <a:p>
            <a:pPr marL="342900" indent="-342900">
              <a:buAutoNum type="arabicParenR"/>
            </a:pPr>
            <a:endParaRPr lang="en-US" sz="3200" dirty="0" smtClean="0"/>
          </a:p>
          <a:p>
            <a:pPr marL="342900" indent="-342900">
              <a:buAutoNum type="arabicParenR"/>
            </a:pPr>
            <a:endParaRPr lang="en-US" sz="3200" dirty="0"/>
          </a:p>
          <a:p>
            <a:pPr marL="342900" indent="-342900">
              <a:buAutoNum type="arabicParenR"/>
            </a:pPr>
            <a:r>
              <a:rPr lang="en-US" sz="3200" dirty="0" smtClean="0"/>
              <a:t>What happens if cell division spirals</a:t>
            </a:r>
          </a:p>
          <a:p>
            <a:pPr marL="342900" indent="-342900"/>
            <a:r>
              <a:rPr lang="en-US" sz="3200" dirty="0" smtClean="0"/>
              <a:t>out of control?</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4800"/>
            <a:ext cx="9144000" cy="1676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3600" dirty="0" smtClean="0">
                <a:ln>
                  <a:solidFill>
                    <a:schemeClr val="tx1"/>
                  </a:solidFill>
                </a:ln>
              </a:rPr>
              <a:t>                                        Your Role today:</a:t>
            </a:r>
            <a:endParaRPr lang="en-US" sz="3600" dirty="0">
              <a:ln>
                <a:solidFill>
                  <a:schemeClr val="tx1"/>
                </a:solidFill>
              </a:ln>
            </a:endParaRPr>
          </a:p>
        </p:txBody>
      </p:sp>
      <p:sp>
        <p:nvSpPr>
          <p:cNvPr id="3" name="TextBox 2"/>
          <p:cNvSpPr txBox="1"/>
          <p:nvPr/>
        </p:nvSpPr>
        <p:spPr>
          <a:xfrm>
            <a:off x="0" y="2057400"/>
            <a:ext cx="4343400" cy="3662541"/>
          </a:xfrm>
          <a:prstGeom prst="rect">
            <a:avLst/>
          </a:prstGeom>
          <a:noFill/>
        </p:spPr>
        <p:txBody>
          <a:bodyPr wrap="square" rtlCol="0">
            <a:spAutoFit/>
          </a:bodyPr>
          <a:lstStyle/>
          <a:p>
            <a:pPr marL="342900" indent="-342900"/>
            <a:r>
              <a:rPr lang="en-US" sz="2800" i="1" dirty="0" smtClean="0"/>
              <a:t>1)How is mitosis/cell division controlled?</a:t>
            </a:r>
          </a:p>
          <a:p>
            <a:pPr marL="342900" indent="-342900"/>
            <a:endParaRPr lang="en-US" sz="2800" i="1" dirty="0"/>
          </a:p>
          <a:p>
            <a:pPr marL="342900" indent="-342900"/>
            <a:r>
              <a:rPr lang="en-US" sz="2800" i="1" dirty="0" smtClean="0"/>
              <a:t>2) What happens if </a:t>
            </a:r>
          </a:p>
          <a:p>
            <a:pPr marL="342900" indent="-342900"/>
            <a:r>
              <a:rPr lang="en-US" sz="2800" i="1" dirty="0" smtClean="0"/>
              <a:t>Mitosis spirals out of control?</a:t>
            </a:r>
          </a:p>
          <a:p>
            <a:pPr marL="342900" indent="-342900">
              <a:buAutoNum type="arabicParenR"/>
            </a:pPr>
            <a:endParaRPr lang="en-US" sz="3200" dirty="0"/>
          </a:p>
          <a:p>
            <a:pPr marL="342900" indent="-342900">
              <a:buAutoNum type="arabicParenR"/>
            </a:pPr>
            <a:endParaRPr lang="en-US" sz="3200" dirty="0"/>
          </a:p>
        </p:txBody>
      </p:sp>
      <p:sp>
        <p:nvSpPr>
          <p:cNvPr id="4" name="TextBox 3"/>
          <p:cNvSpPr txBox="1"/>
          <p:nvPr/>
        </p:nvSpPr>
        <p:spPr>
          <a:xfrm>
            <a:off x="3505200" y="2056686"/>
            <a:ext cx="4800600" cy="4062651"/>
          </a:xfrm>
          <a:prstGeom prst="rect">
            <a:avLst/>
          </a:prstGeom>
          <a:noFill/>
        </p:spPr>
        <p:txBody>
          <a:bodyPr wrap="square" rtlCol="0">
            <a:spAutoFit/>
          </a:bodyPr>
          <a:lstStyle/>
          <a:p>
            <a:pPr marL="0" lvl="1"/>
            <a:r>
              <a:rPr lang="en-US" sz="2400" dirty="0" smtClean="0">
                <a:solidFill>
                  <a:schemeClr val="accent6">
                    <a:lumMod val="75000"/>
                  </a:schemeClr>
                </a:solidFill>
              </a:rPr>
              <a:t>-View, list, &amp; print important information from the interactive website in outline form on the RTW website. </a:t>
            </a:r>
            <a:endParaRPr lang="en-US" sz="2400" dirty="0"/>
          </a:p>
          <a:p>
            <a:pPr marL="0" lvl="1">
              <a:buFontTx/>
              <a:buChar char="-"/>
            </a:pPr>
            <a:r>
              <a:rPr lang="en-US" sz="2400" dirty="0" smtClean="0">
                <a:solidFill>
                  <a:schemeClr val="accent6">
                    <a:lumMod val="75000"/>
                  </a:schemeClr>
                </a:solidFill>
              </a:rPr>
              <a:t>View a website &amp;video &amp; continue your previous outline by on the RTW Website stating at least 3 main points and the sub points you learned from this article at </a:t>
            </a:r>
            <a:r>
              <a:rPr lang="en-US" sz="2400" dirty="0" err="1" smtClean="0">
                <a:solidFill>
                  <a:schemeClr val="accent6">
                    <a:lumMod val="75000"/>
                  </a:schemeClr>
                </a:solidFill>
              </a:rPr>
              <a:t>mednews</a:t>
            </a:r>
            <a:r>
              <a:rPr lang="en-US" sz="2400" dirty="0" smtClean="0">
                <a:solidFill>
                  <a:schemeClr val="accent6">
                    <a:lumMod val="75000"/>
                  </a:schemeClr>
                </a:solidFill>
              </a:rPr>
              <a:t>. </a:t>
            </a:r>
            <a:endParaRPr lang="en-US" sz="3200" dirty="0" smtClean="0">
              <a:solidFill>
                <a:schemeClr val="accent6">
                  <a:lumMod val="75000"/>
                </a:schemeClr>
              </a:solidFill>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http://topnews.ae/images/Cancer-Chemotherapy.jpg"/>
          <p:cNvPicPr>
            <a:picLocks noChangeAspect="1" noChangeArrowheads="1"/>
          </p:cNvPicPr>
          <p:nvPr/>
        </p:nvPicPr>
        <p:blipFill>
          <a:blip r:embed="rId2" cstate="print"/>
          <a:srcRect/>
          <a:stretch>
            <a:fillRect/>
          </a:stretch>
        </p:blipFill>
        <p:spPr bwMode="auto">
          <a:xfrm>
            <a:off x="0" y="0"/>
            <a:ext cx="4852218" cy="3200400"/>
          </a:xfrm>
          <a:prstGeom prst="rect">
            <a:avLst/>
          </a:prstGeom>
          <a:noFill/>
        </p:spPr>
      </p:pic>
      <p:pic>
        <p:nvPicPr>
          <p:cNvPr id="10244" name="Picture 4" descr="http://1.bp.blogspot.com/-73vCFTuIlcA/TixnxyW_X7I/AAAAAAAAACg/o6Y65g36b8c/s1600/skin_cancer-1479.jpg"/>
          <p:cNvPicPr>
            <a:picLocks noChangeAspect="1" noChangeArrowheads="1"/>
          </p:cNvPicPr>
          <p:nvPr/>
        </p:nvPicPr>
        <p:blipFill>
          <a:blip r:embed="rId3" cstate="print"/>
          <a:srcRect/>
          <a:stretch>
            <a:fillRect/>
          </a:stretch>
        </p:blipFill>
        <p:spPr bwMode="auto">
          <a:xfrm>
            <a:off x="0" y="3200400"/>
            <a:ext cx="3505200" cy="2362200"/>
          </a:xfrm>
          <a:prstGeom prst="rect">
            <a:avLst/>
          </a:prstGeom>
          <a:noFill/>
        </p:spPr>
      </p:pic>
      <p:pic>
        <p:nvPicPr>
          <p:cNvPr id="10246" name="Picture 6" descr="http://www.whole-person-counseling.com/Images/throat_cancer.jpg"/>
          <p:cNvPicPr>
            <a:picLocks noChangeAspect="1" noChangeArrowheads="1"/>
          </p:cNvPicPr>
          <p:nvPr/>
        </p:nvPicPr>
        <p:blipFill>
          <a:blip r:embed="rId4" cstate="print"/>
          <a:srcRect/>
          <a:stretch>
            <a:fillRect/>
          </a:stretch>
        </p:blipFill>
        <p:spPr bwMode="auto">
          <a:xfrm>
            <a:off x="4816581" y="0"/>
            <a:ext cx="4327419" cy="3200400"/>
          </a:xfrm>
          <a:prstGeom prst="rect">
            <a:avLst/>
          </a:prstGeom>
          <a:noFill/>
        </p:spPr>
      </p:pic>
      <p:pic>
        <p:nvPicPr>
          <p:cNvPr id="10248" name="Picture 8" descr="http://mostcommoncancer.org/images/Stomach%20Cancer%20Prognosis1.jpg"/>
          <p:cNvPicPr>
            <a:picLocks noChangeAspect="1" noChangeArrowheads="1"/>
          </p:cNvPicPr>
          <p:nvPr/>
        </p:nvPicPr>
        <p:blipFill>
          <a:blip r:embed="rId5" cstate="print"/>
          <a:srcRect/>
          <a:stretch>
            <a:fillRect/>
          </a:stretch>
        </p:blipFill>
        <p:spPr bwMode="auto">
          <a:xfrm>
            <a:off x="3505200" y="3200400"/>
            <a:ext cx="2971800" cy="2362200"/>
          </a:xfrm>
          <a:prstGeom prst="rect">
            <a:avLst/>
          </a:prstGeom>
          <a:noFill/>
        </p:spPr>
      </p:pic>
      <p:sp>
        <p:nvSpPr>
          <p:cNvPr id="8" name="Rectangle 7"/>
          <p:cNvSpPr/>
          <p:nvPr/>
        </p:nvSpPr>
        <p:spPr>
          <a:xfrm>
            <a:off x="0" y="5562600"/>
            <a:ext cx="9144000" cy="1295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3200" b="1" dirty="0" smtClean="0">
                <a:ln>
                  <a:solidFill>
                    <a:schemeClr val="tx1"/>
                  </a:solidFill>
                </a:ln>
                <a:latin typeface="Cambria" pitchFamily="18" charset="0"/>
              </a:rPr>
              <a:t>What do these pictures have in common?</a:t>
            </a:r>
            <a:endParaRPr lang="en-US" sz="3200" b="1" dirty="0">
              <a:ln>
                <a:solidFill>
                  <a:schemeClr val="tx1"/>
                </a:solidFill>
              </a:ln>
              <a:latin typeface="Cambria" pitchFamily="18" charset="0"/>
            </a:endParaRPr>
          </a:p>
        </p:txBody>
      </p:sp>
      <p:pic>
        <p:nvPicPr>
          <p:cNvPr id="10250" name="Picture 10" descr="http://www.acco.org/Portals/22/Types%20of%20Childhood%20Cancer.jpg"/>
          <p:cNvPicPr>
            <a:picLocks noChangeAspect="1" noChangeArrowheads="1"/>
          </p:cNvPicPr>
          <p:nvPr/>
        </p:nvPicPr>
        <p:blipFill>
          <a:blip r:embed="rId6" cstate="print"/>
          <a:srcRect l="32432" r="4054"/>
          <a:stretch>
            <a:fillRect/>
          </a:stretch>
        </p:blipFill>
        <p:spPr bwMode="auto">
          <a:xfrm>
            <a:off x="6477000" y="3200400"/>
            <a:ext cx="2667000" cy="23622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09800"/>
            <a:ext cx="9144000" cy="2667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u="sng" dirty="0" smtClean="0">
                <a:ln>
                  <a:solidFill>
                    <a:schemeClr val="tx1"/>
                  </a:solidFill>
                </a:ln>
              </a:rPr>
              <a:t>DISCUSS</a:t>
            </a:r>
            <a:r>
              <a:rPr lang="en-US" sz="2800" dirty="0" smtClean="0">
                <a:ln>
                  <a:solidFill>
                    <a:schemeClr val="tx1"/>
                  </a:solidFill>
                </a:ln>
              </a:rPr>
              <a:t>: </a:t>
            </a:r>
          </a:p>
          <a:p>
            <a:pPr algn="ctr"/>
            <a:endParaRPr lang="en-US" sz="2800" dirty="0">
              <a:ln>
                <a:solidFill>
                  <a:schemeClr val="tx1"/>
                </a:solidFill>
              </a:ln>
            </a:endParaRPr>
          </a:p>
          <a:p>
            <a:pPr algn="ctr"/>
            <a:r>
              <a:rPr lang="en-US" sz="2800" dirty="0" smtClean="0">
                <a:ln>
                  <a:solidFill>
                    <a:schemeClr val="tx1"/>
                  </a:solidFill>
                </a:ln>
              </a:rPr>
              <a:t>What causes this disease?</a:t>
            </a:r>
            <a:endParaRPr lang="en-US" sz="2800" dirty="0">
              <a:ln>
                <a:solidFill>
                  <a:schemeClr val="tx1"/>
                </a:solidFill>
              </a:l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www.virtualmedicalcentre.com/uploads/VMC/DiseaseImages/454_Squamous_Cell_Carcinoma.jpg"/>
          <p:cNvPicPr>
            <a:picLocks noChangeAspect="1" noChangeArrowheads="1"/>
          </p:cNvPicPr>
          <p:nvPr/>
        </p:nvPicPr>
        <p:blipFill>
          <a:blip r:embed="rId2" cstate="print"/>
          <a:srcRect/>
          <a:stretch>
            <a:fillRect/>
          </a:stretch>
        </p:blipFill>
        <p:spPr bwMode="auto">
          <a:xfrm>
            <a:off x="2971800" y="2667000"/>
            <a:ext cx="3438525" cy="2886076"/>
          </a:xfrm>
          <a:prstGeom prst="rect">
            <a:avLst/>
          </a:prstGeom>
          <a:ln w="228600" cap="sq" cmpd="thickThin">
            <a:solidFill>
              <a:srgbClr val="000000"/>
            </a:solidFill>
            <a:prstDash val="solid"/>
            <a:miter lim="800000"/>
          </a:ln>
          <a:effectLst>
            <a:innerShdw blurRad="76200">
              <a:srgbClr val="000000"/>
            </a:innerShdw>
          </a:effectLst>
        </p:spPr>
      </p:pic>
      <p:sp>
        <p:nvSpPr>
          <p:cNvPr id="3" name="Rectangle 2"/>
          <p:cNvSpPr/>
          <p:nvPr/>
        </p:nvSpPr>
        <p:spPr>
          <a:xfrm>
            <a:off x="0" y="304800"/>
            <a:ext cx="9144000" cy="1676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smtClean="0">
                <a:ln>
                  <a:solidFill>
                    <a:schemeClr val="tx1"/>
                  </a:solidFill>
                </a:ln>
              </a:rPr>
              <a:t>The answer lies in abnormal cell division-</a:t>
            </a:r>
          </a:p>
          <a:p>
            <a:pPr algn="ctr"/>
            <a:r>
              <a:rPr lang="en-US" sz="2800" dirty="0" smtClean="0">
                <a:ln>
                  <a:solidFill>
                    <a:schemeClr val="tx1"/>
                  </a:solidFill>
                </a:ln>
              </a:rPr>
              <a:t>Out of control mitosis.</a:t>
            </a:r>
            <a:endParaRPr lang="en-US" sz="2800" dirty="0">
              <a:ln>
                <a:solidFill>
                  <a:schemeClr val="tx1"/>
                </a:solidFill>
              </a:l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905000"/>
            <a:ext cx="9144000" cy="1676400"/>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sz="3600" dirty="0" smtClean="0">
              <a:ln>
                <a:solidFill>
                  <a:schemeClr val="tx1"/>
                </a:solidFill>
              </a:ln>
            </a:endParaRPr>
          </a:p>
          <a:p>
            <a:pPr algn="ctr"/>
            <a:r>
              <a:rPr lang="en-US" sz="3600" dirty="0" smtClean="0">
                <a:ln>
                  <a:solidFill>
                    <a:schemeClr val="tx1"/>
                  </a:solidFill>
                </a:ln>
              </a:rPr>
              <a:t>Go to:</a:t>
            </a:r>
          </a:p>
          <a:p>
            <a:pPr algn="ctr"/>
            <a:r>
              <a:rPr lang="en-US"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hlinkClick r:id="rId2"/>
              </a:rPr>
              <a:t>http://plaza.ufl.edu/alallen/pgl/modules/rio/stingarees/module/index.html</a:t>
            </a:r>
            <a:r>
              <a:rPr lang="en-US"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p>
          <a:p>
            <a:endParaRPr lang="en-US" sz="24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endParaRPr lang="en-US" sz="24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r>
              <a:rPr lang="en-US" sz="24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Step 1</a:t>
            </a: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p>
          <a:p>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Read and interact with Built in Controls for Mitosis. Go to </a:t>
            </a:r>
            <a:r>
              <a:rPr lang="en-US" sz="24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hlinkClick r:id="rId3"/>
              </a:rPr>
              <a:t>http://interactives.mped.org/notetaker722.aspx</a:t>
            </a: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to create an outline of the information learned there. </a:t>
            </a:r>
          </a:p>
          <a:p>
            <a:endPar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endParaRPr lang="en-US" sz="24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r>
              <a:rPr lang="en-US" sz="24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Step 2</a:t>
            </a: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p>
          <a:p>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Go to: </a:t>
            </a:r>
            <a:r>
              <a:rPr lang="en-US" sz="24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hlinkClick r:id="rId4"/>
              </a:rPr>
              <a:t>http://www.medicalnewstoday.com/info/cancer-oncology/</a:t>
            </a: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Read and watch the article and video found there. Continue outline created at the above site by listing 3 main</a:t>
            </a:r>
          </a:p>
          <a:p>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Important points you learned while there with at least 3 sub-</a:t>
            </a:r>
          </a:p>
          <a:p>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Points under each.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33400"/>
            <a:ext cx="9144000" cy="1219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n>
                <a:solidFill>
                  <a:schemeClr val="bg1"/>
                </a:solidFill>
              </a:ln>
            </a:endParaRPr>
          </a:p>
        </p:txBody>
      </p:sp>
      <p:sp>
        <p:nvSpPr>
          <p:cNvPr id="4" name="Rectangle 3"/>
          <p:cNvSpPr/>
          <p:nvPr/>
        </p:nvSpPr>
        <p:spPr>
          <a:xfrm>
            <a:off x="0" y="3429000"/>
            <a:ext cx="9144000" cy="1219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n>
                <a:solidFill>
                  <a:schemeClr val="bg1"/>
                </a:solidFill>
              </a:ln>
            </a:endParaRPr>
          </a:p>
        </p:txBody>
      </p:sp>
      <p:sp>
        <p:nvSpPr>
          <p:cNvPr id="2" name="TextBox 1"/>
          <p:cNvSpPr txBox="1"/>
          <p:nvPr/>
        </p:nvSpPr>
        <p:spPr>
          <a:xfrm>
            <a:off x="381000" y="685800"/>
            <a:ext cx="8382000" cy="5693866"/>
          </a:xfrm>
          <a:prstGeom prst="rect">
            <a:avLst/>
          </a:prstGeom>
          <a:noFill/>
        </p:spPr>
        <p:txBody>
          <a:bodyPr wrap="square" rtlCol="0">
            <a:spAutoFit/>
          </a:bodyPr>
          <a:lstStyle/>
          <a:p>
            <a:r>
              <a:rPr lang="en-US" sz="2800" u="sng" dirty="0" smtClean="0">
                <a:solidFill>
                  <a:srgbClr val="002060"/>
                </a:solidFill>
              </a:rPr>
              <a:t>STEP 3: </a:t>
            </a:r>
            <a:r>
              <a:rPr lang="en-US" sz="2800" dirty="0" smtClean="0">
                <a:solidFill>
                  <a:srgbClr val="002060"/>
                </a:solidFill>
              </a:rPr>
              <a:t>Discuss findings today with teacher. </a:t>
            </a:r>
          </a:p>
          <a:p>
            <a:endParaRPr lang="en-US" sz="2800" dirty="0">
              <a:solidFill>
                <a:srgbClr val="002060"/>
              </a:solidFill>
            </a:endParaRPr>
          </a:p>
          <a:p>
            <a:endParaRPr lang="en-US" sz="2800" dirty="0">
              <a:solidFill>
                <a:srgbClr val="002060"/>
              </a:solidFill>
            </a:endParaRPr>
          </a:p>
          <a:p>
            <a:endParaRPr lang="en-US" sz="2800" dirty="0" smtClean="0">
              <a:solidFill>
                <a:srgbClr val="002060"/>
              </a:solidFill>
            </a:endParaRPr>
          </a:p>
          <a:p>
            <a:r>
              <a:rPr lang="en-US" sz="2800" u="sng" dirty="0" smtClean="0">
                <a:solidFill>
                  <a:srgbClr val="002060"/>
                </a:solidFill>
              </a:rPr>
              <a:t>STEP 4: </a:t>
            </a:r>
            <a:r>
              <a:rPr lang="en-US" sz="2800" dirty="0" smtClean="0">
                <a:solidFill>
                  <a:srgbClr val="002060"/>
                </a:solidFill>
              </a:rPr>
              <a:t>Discuss tomorrow’s Skype lesson &amp; Procedures. </a:t>
            </a:r>
          </a:p>
          <a:p>
            <a:endParaRPr lang="en-US" sz="2800" dirty="0" smtClean="0">
              <a:solidFill>
                <a:srgbClr val="002060"/>
              </a:solidFill>
            </a:endParaRPr>
          </a:p>
          <a:p>
            <a:r>
              <a:rPr lang="en-US" sz="2800" u="sng" dirty="0" smtClean="0">
                <a:solidFill>
                  <a:srgbClr val="002060"/>
                </a:solidFill>
              </a:rPr>
              <a:t>Step 5: </a:t>
            </a:r>
            <a:r>
              <a:rPr lang="en-US" sz="2800" dirty="0" smtClean="0">
                <a:solidFill>
                  <a:srgbClr val="002060"/>
                </a:solidFill>
              </a:rPr>
              <a:t>Complete the Extension activity. Explain or create an artistic work on paint or WORD to describe how you would feel if you were diagnosed with cancer. What would you do with your life at this point?</a:t>
            </a:r>
          </a:p>
          <a:p>
            <a:endParaRPr lang="en-US" sz="2800" dirty="0" smtClean="0">
              <a:solidFill>
                <a:srgbClr val="00206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28600"/>
            <a:ext cx="8458200" cy="1524000"/>
          </a:xfrm>
          <a:prstGeom prst="rect">
            <a:avLst/>
          </a:prstGeom>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smtClean="0"/>
              <a:t>Review – Built in Controls</a:t>
            </a:r>
            <a:endParaRPr lang="en-US" dirty="0"/>
          </a:p>
        </p:txBody>
      </p:sp>
      <p:sp>
        <p:nvSpPr>
          <p:cNvPr id="3" name="TextBox 2"/>
          <p:cNvSpPr txBox="1"/>
          <p:nvPr/>
        </p:nvSpPr>
        <p:spPr>
          <a:xfrm>
            <a:off x="1371600" y="2133600"/>
            <a:ext cx="6477000" cy="1446550"/>
          </a:xfrm>
          <a:prstGeom prst="rect">
            <a:avLst/>
          </a:prstGeom>
          <a:noFill/>
        </p:spPr>
        <p:txBody>
          <a:bodyPr wrap="square" rtlCol="0">
            <a:spAutoFit/>
          </a:bodyPr>
          <a:lstStyle/>
          <a:p>
            <a:pPr marL="342900" indent="-342900">
              <a:buAutoNum type="arabicParenR"/>
            </a:pPr>
            <a:r>
              <a:rPr lang="en-US" sz="4400" dirty="0" smtClean="0"/>
              <a:t> Contact inhibition</a:t>
            </a:r>
          </a:p>
          <a:p>
            <a:pPr marL="342900" indent="-342900">
              <a:buAutoNum type="arabicParenR"/>
            </a:pPr>
            <a:r>
              <a:rPr lang="en-US" sz="4400" dirty="0" smtClean="0"/>
              <a:t>Go-No-Go Switches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Custom 2">
      <a:dk1>
        <a:srgbClr val="EB641B"/>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134</TotalTime>
  <Words>303</Words>
  <Application>Microsoft Office PowerPoint</Application>
  <PresentationFormat>On-screen Show (4:3)</PresentationFormat>
  <Paragraphs>56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Opulent</vt:lpstr>
      <vt:lpstr>Slide 1</vt:lpstr>
      <vt:lpstr>Slide 2</vt:lpstr>
      <vt:lpstr>Slide 3</vt:lpstr>
      <vt:lpstr>Slide 4</vt:lpstr>
      <vt:lpstr>Slide 5</vt:lpstr>
      <vt:lpstr>Slide 6</vt:lpstr>
      <vt:lpstr>Slide 7</vt:lpstr>
      <vt:lpstr>Slide 8</vt:lpstr>
      <vt:lpstr>Review – Built in Controls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karenbailey</dc:creator>
  <cp:lastModifiedBy>karenbailey</cp:lastModifiedBy>
  <cp:revision>21</cp:revision>
  <dcterms:created xsi:type="dcterms:W3CDTF">2012-04-22T15:40:06Z</dcterms:created>
  <dcterms:modified xsi:type="dcterms:W3CDTF">2012-04-23T19:02:01Z</dcterms:modified>
</cp:coreProperties>
</file>